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74" r:id="rId4"/>
    <p:sldId id="265" r:id="rId5"/>
    <p:sldId id="270" r:id="rId6"/>
    <p:sldId id="273" r:id="rId7"/>
    <p:sldId id="285" r:id="rId8"/>
    <p:sldId id="286" r:id="rId9"/>
    <p:sldId id="287" r:id="rId10"/>
    <p:sldId id="269" r:id="rId11"/>
    <p:sldId id="266" r:id="rId12"/>
    <p:sldId id="259" r:id="rId13"/>
    <p:sldId id="258" r:id="rId14"/>
    <p:sldId id="294" r:id="rId15"/>
    <p:sldId id="261" r:id="rId16"/>
    <p:sldId id="262" r:id="rId17"/>
    <p:sldId id="263" r:id="rId18"/>
    <p:sldId id="26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5" d="100"/>
          <a:sy n="135" d="100"/>
        </p:scale>
        <p:origin x="92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15.04.2020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https://i.pinimg.com/originals/81/3b/4b/813b4bfc3b2dd6e204ebcc6468551b4b.jpg"/>
          <p:cNvPicPr>
            <a:picLocks noChangeAspect="1" noChangeArrowheads="1"/>
          </p:cNvPicPr>
          <p:nvPr/>
        </p:nvPicPr>
        <p:blipFill>
          <a:blip r:embed="rId2" cstate="print">
            <a:clrChange>
              <a:clrFrom>
                <a:srgbClr val="E0DFE4"/>
              </a:clrFrom>
              <a:clrTo>
                <a:srgbClr val="E0DFE4">
                  <a:alpha val="0"/>
                </a:srgbClr>
              </a:clrTo>
            </a:clrChange>
          </a:blip>
          <a:srcRect b="25130"/>
          <a:stretch>
            <a:fillRect/>
          </a:stretch>
        </p:blipFill>
        <p:spPr bwMode="auto">
          <a:xfrm>
            <a:off x="395536" y="1844824"/>
            <a:ext cx="4676103" cy="3501008"/>
          </a:xfrm>
          <a:prstGeom prst="rect">
            <a:avLst/>
          </a:prstGeom>
          <a:noFill/>
        </p:spPr>
      </p:pic>
      <p:pic>
        <p:nvPicPr>
          <p:cNvPr id="11" name="Picture 5" descr="https://100podelok.com/wp-content/uploads/2017/04/paper_bag-1.gif"/>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139952" y="3312572"/>
            <a:ext cx="5287658" cy="3501008"/>
          </a:xfrm>
          <a:prstGeom prst="rect">
            <a:avLst/>
          </a:prstGeom>
          <a:noFill/>
        </p:spPr>
      </p:pic>
      <p:sp>
        <p:nvSpPr>
          <p:cNvPr id="5" name="Заголовок 1">
            <a:extLst>
              <a:ext uri="{FF2B5EF4-FFF2-40B4-BE49-F238E27FC236}">
                <a16:creationId xmlns:a16="http://schemas.microsoft.com/office/drawing/2014/main" id="{33C68822-E399-44E3-B4B5-00A96FED5890}"/>
              </a:ext>
            </a:extLst>
          </p:cNvPr>
          <p:cNvSpPr>
            <a:spLocks noGrp="1"/>
          </p:cNvSpPr>
          <p:nvPr>
            <p:ph type="title"/>
          </p:nvPr>
        </p:nvSpPr>
        <p:spPr>
          <a:xfrm>
            <a:off x="1958597" y="1334082"/>
            <a:ext cx="7200800" cy="850106"/>
          </a:xfrm>
        </p:spPr>
        <p:txBody>
          <a:bodyPr>
            <a:normAutofit fontScale="90000"/>
          </a:bodyPr>
          <a:lstStyle/>
          <a:p>
            <a:r>
              <a:rPr lang="ru-RU" b="1" dirty="0">
                <a:solidFill>
                  <a:srgbClr val="D43A4F"/>
                </a:solidFill>
              </a:rPr>
              <a:t>ВИДЫ УПАКОВОК ДЛЯ ПОДАРКОВ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http://www.ideasforfamily.com/wp-content/uploads/2016/01/cropped-feature-image-1024x752.jpg"/>
          <p:cNvPicPr>
            <a:picLocks noChangeAspect="1" noChangeArrowheads="1"/>
          </p:cNvPicPr>
          <p:nvPr/>
        </p:nvPicPr>
        <p:blipFill>
          <a:blip r:embed="rId2" cstate="print"/>
          <a:srcRect/>
          <a:stretch>
            <a:fillRect/>
          </a:stretch>
        </p:blipFill>
        <p:spPr bwMode="auto">
          <a:xfrm rot="2313490">
            <a:off x="399335" y="771619"/>
            <a:ext cx="3331710" cy="2446725"/>
          </a:xfrm>
          <a:prstGeom prst="rect">
            <a:avLst/>
          </a:prstGeom>
          <a:noFill/>
        </p:spPr>
      </p:pic>
      <p:pic>
        <p:nvPicPr>
          <p:cNvPr id="1037" name="Picture 13" descr="http://kartonkino.ru/wp-content/uploads/2011/12/zastezhki-1.jpg"/>
          <p:cNvPicPr>
            <a:picLocks noChangeAspect="1" noChangeArrowheads="1"/>
          </p:cNvPicPr>
          <p:nvPr/>
        </p:nvPicPr>
        <p:blipFill>
          <a:blip r:embed="rId3" cstate="print"/>
          <a:srcRect/>
          <a:stretch>
            <a:fillRect/>
          </a:stretch>
        </p:blipFill>
        <p:spPr bwMode="auto">
          <a:xfrm>
            <a:off x="5868144" y="4273544"/>
            <a:ext cx="3106316" cy="2584456"/>
          </a:xfrm>
          <a:prstGeom prst="rect">
            <a:avLst/>
          </a:prstGeom>
          <a:noFill/>
        </p:spPr>
      </p:pic>
      <p:pic>
        <p:nvPicPr>
          <p:cNvPr id="25602" name="Picture 2" descr="https://www.raduga-msk.ru/components/com_jshopping/files/img_products/full_podarochnaya-korobochka-kvadrat-s-oknom-10h10h8sm-6sht-v-upakovke-cena-za-1-sht-9526i0.JPG"/>
          <p:cNvPicPr>
            <a:picLocks noChangeAspect="1" noChangeArrowheads="1"/>
          </p:cNvPicPr>
          <p:nvPr/>
        </p:nvPicPr>
        <p:blipFill>
          <a:blip r:embed="rId4" cstate="print"/>
          <a:srcRect/>
          <a:stretch>
            <a:fillRect/>
          </a:stretch>
        </p:blipFill>
        <p:spPr bwMode="auto">
          <a:xfrm>
            <a:off x="251520" y="4293096"/>
            <a:ext cx="3456384" cy="2301952"/>
          </a:xfrm>
          <a:prstGeom prst="rect">
            <a:avLst/>
          </a:prstGeom>
          <a:noFill/>
        </p:spPr>
      </p:pic>
      <p:pic>
        <p:nvPicPr>
          <p:cNvPr id="25604" name="Picture 4" descr="https://img0.liveinternet.ru/images/foto/b/2/apps/1/466/1466270_16.jpg"/>
          <p:cNvPicPr>
            <a:picLocks noChangeAspect="1" noChangeArrowheads="1"/>
          </p:cNvPicPr>
          <p:nvPr/>
        </p:nvPicPr>
        <p:blipFill>
          <a:blip r:embed="rId5" cstate="print"/>
          <a:srcRect l="8108" t="18919" r="6757" b="10811"/>
          <a:stretch>
            <a:fillRect/>
          </a:stretch>
        </p:blipFill>
        <p:spPr bwMode="auto">
          <a:xfrm rot="16200000">
            <a:off x="3275856" y="4409728"/>
            <a:ext cx="3024336" cy="1872208"/>
          </a:xfrm>
          <a:prstGeom prst="rect">
            <a:avLst/>
          </a:prstGeom>
          <a:noFill/>
        </p:spPr>
      </p:pic>
      <p:sp>
        <p:nvSpPr>
          <p:cNvPr id="6" name="Прямоугольник 5"/>
          <p:cNvSpPr/>
          <p:nvPr/>
        </p:nvSpPr>
        <p:spPr>
          <a:xfrm>
            <a:off x="4211960" y="260648"/>
            <a:ext cx="4680520" cy="3416320"/>
          </a:xfrm>
          <a:prstGeom prst="rect">
            <a:avLst/>
          </a:prstGeom>
        </p:spPr>
        <p:txBody>
          <a:bodyPr wrap="square">
            <a:spAutoFit/>
          </a:bodyPr>
          <a:lstStyle/>
          <a:p>
            <a:r>
              <a:rPr lang="ru-RU" sz="2400" dirty="0"/>
              <a:t>Существуют правила использования, сочетания цветов в композиции, в том числе и при декорировании подарка При оформлении упаковки рекомендуется использовать </a:t>
            </a:r>
          </a:p>
          <a:p>
            <a:r>
              <a:rPr lang="ru-RU" sz="2400" b="1" dirty="0"/>
              <a:t>не больше трёх цветов</a:t>
            </a:r>
            <a:r>
              <a:rPr lang="ru-RU" sz="2400" dirty="0"/>
              <a:t>, но она должны быть яркой и привлекающей внимание».</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548680"/>
            <a:ext cx="8424936" cy="5976664"/>
          </a:xfrm>
        </p:spPr>
        <p:txBody>
          <a:bodyPr/>
          <a:lstStyle/>
          <a:p>
            <a:r>
              <a:rPr lang="ru-RU" sz="4000" b="1" dirty="0">
                <a:solidFill>
                  <a:srgbClr val="00B050"/>
                </a:solidFill>
              </a:rPr>
              <a:t>Правила работы с ножницами.</a:t>
            </a:r>
          </a:p>
          <a:p>
            <a:pPr>
              <a:buNone/>
            </a:pPr>
            <a:endParaRPr lang="ru-RU" sz="4000" dirty="0">
              <a:solidFill>
                <a:srgbClr val="00B050"/>
              </a:solidFill>
            </a:endParaRPr>
          </a:p>
          <a:p>
            <a:pPr lvl="0"/>
            <a:r>
              <a:rPr lang="ru-RU" i="1" dirty="0"/>
              <a:t>Не оставляй ножницы раскрытыми.</a:t>
            </a:r>
            <a:endParaRPr lang="ru-RU" dirty="0"/>
          </a:p>
          <a:p>
            <a:pPr lvl="0"/>
            <a:r>
              <a:rPr lang="ru-RU" i="1" dirty="0"/>
              <a:t>Передавай ножницы кольцами вперёд.</a:t>
            </a:r>
            <a:endParaRPr lang="ru-RU" dirty="0"/>
          </a:p>
          <a:p>
            <a:pPr lvl="0"/>
            <a:r>
              <a:rPr lang="ru-RU" i="1" dirty="0"/>
              <a:t>При работе не держи ножницы концами вверх.</a:t>
            </a:r>
            <a:endParaRPr lang="ru-RU" dirty="0"/>
          </a:p>
          <a:p>
            <a:pPr lvl="0"/>
            <a:r>
              <a:rPr lang="ru-RU" i="1" dirty="0"/>
              <a:t>Не приближай пальцы левой руки к линии отреза.</a:t>
            </a:r>
            <a:endParaRPr lang="ru-RU" dirty="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botana.biz/prepod/_bloks/pic/fs1jf09_8.png"/>
          <p:cNvPicPr>
            <a:picLocks noGrp="1"/>
          </p:cNvPicPr>
          <p:nvPr>
            <p:ph idx="1"/>
          </p:nvPr>
        </p:nvPicPr>
        <p:blipFill>
          <a:blip r:embed="rId2" cstate="print"/>
          <a:srcRect l="4167" r="13333"/>
          <a:stretch>
            <a:fillRect/>
          </a:stretch>
        </p:blipFill>
        <p:spPr bwMode="auto">
          <a:xfrm>
            <a:off x="611560" y="404664"/>
            <a:ext cx="7488832" cy="59766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11.png"/>
          <p:cNvPicPr>
            <a:picLocks noGrp="1"/>
          </p:cNvPicPr>
          <p:nvPr>
            <p:ph idx="1"/>
          </p:nvPr>
        </p:nvPicPr>
        <p:blipFill>
          <a:blip r:embed="rId2" cstate="print"/>
          <a:srcRect/>
          <a:stretch>
            <a:fillRect/>
          </a:stretch>
        </p:blipFill>
        <p:spPr bwMode="auto">
          <a:xfrm>
            <a:off x="1691680" y="404664"/>
            <a:ext cx="5940152" cy="638132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11.png"/>
          <p:cNvPicPr>
            <a:picLocks noGrp="1"/>
          </p:cNvPicPr>
          <p:nvPr>
            <p:ph idx="1"/>
          </p:nvPr>
        </p:nvPicPr>
        <p:blipFill>
          <a:blip r:embed="rId2" cstate="print"/>
          <a:srcRect/>
          <a:stretch>
            <a:fillRect/>
          </a:stretch>
        </p:blipFill>
        <p:spPr bwMode="auto">
          <a:xfrm>
            <a:off x="2267744" y="0"/>
            <a:ext cx="4139952" cy="3501008"/>
          </a:xfrm>
          <a:prstGeom prst="rect">
            <a:avLst/>
          </a:prstGeom>
          <a:noFill/>
          <a:ln w="9525">
            <a:noFill/>
            <a:miter lim="800000"/>
            <a:headEnd/>
            <a:tailEnd/>
          </a:ln>
        </p:spPr>
      </p:pic>
      <p:pic>
        <p:nvPicPr>
          <p:cNvPr id="5" name="Рисунок 4" descr="https://botana.biz/prepod/_bloks/pic/fs1jf09_12.png"/>
          <p:cNvPicPr/>
          <p:nvPr/>
        </p:nvPicPr>
        <p:blipFill>
          <a:blip r:embed="rId3" cstate="print"/>
          <a:srcRect/>
          <a:stretch>
            <a:fillRect/>
          </a:stretch>
        </p:blipFill>
        <p:spPr bwMode="auto">
          <a:xfrm>
            <a:off x="467544" y="3784476"/>
            <a:ext cx="3456384" cy="3073524"/>
          </a:xfrm>
          <a:prstGeom prst="rect">
            <a:avLst/>
          </a:prstGeom>
          <a:noFill/>
          <a:ln w="9525">
            <a:noFill/>
            <a:miter lim="800000"/>
            <a:headEnd/>
            <a:tailEnd/>
          </a:ln>
        </p:spPr>
      </p:pic>
      <p:pic>
        <p:nvPicPr>
          <p:cNvPr id="6" name="Рисунок 5" descr="https://botana.biz/prepod/_bloks/pic/fs1jf09_13.png"/>
          <p:cNvPicPr/>
          <p:nvPr/>
        </p:nvPicPr>
        <p:blipFill>
          <a:blip r:embed="rId4" cstate="print"/>
          <a:srcRect/>
          <a:stretch>
            <a:fillRect/>
          </a:stretch>
        </p:blipFill>
        <p:spPr bwMode="auto">
          <a:xfrm>
            <a:off x="4788024" y="3779143"/>
            <a:ext cx="3796655" cy="307885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14.png"/>
          <p:cNvPicPr>
            <a:picLocks noGrp="1"/>
          </p:cNvPicPr>
          <p:nvPr>
            <p:ph idx="1"/>
          </p:nvPr>
        </p:nvPicPr>
        <p:blipFill>
          <a:blip r:embed="rId2" cstate="print"/>
          <a:srcRect/>
          <a:stretch>
            <a:fillRect/>
          </a:stretch>
        </p:blipFill>
        <p:spPr bwMode="auto">
          <a:xfrm rot="16200000">
            <a:off x="715008" y="-274848"/>
            <a:ext cx="3140968" cy="4067944"/>
          </a:xfrm>
          <a:prstGeom prst="rect">
            <a:avLst/>
          </a:prstGeom>
          <a:noFill/>
          <a:ln w="9525">
            <a:noFill/>
            <a:miter lim="800000"/>
            <a:headEnd/>
            <a:tailEnd/>
          </a:ln>
        </p:spPr>
      </p:pic>
      <p:pic>
        <p:nvPicPr>
          <p:cNvPr id="5" name="Рисунок 4" descr="https://botana.biz/prepod/_bloks/pic/fs1jf09_15.png"/>
          <p:cNvPicPr/>
          <p:nvPr/>
        </p:nvPicPr>
        <p:blipFill>
          <a:blip r:embed="rId3" cstate="print"/>
          <a:srcRect/>
          <a:stretch>
            <a:fillRect/>
          </a:stretch>
        </p:blipFill>
        <p:spPr bwMode="auto">
          <a:xfrm>
            <a:off x="251520" y="3573016"/>
            <a:ext cx="3960440" cy="2996952"/>
          </a:xfrm>
          <a:prstGeom prst="rect">
            <a:avLst/>
          </a:prstGeom>
          <a:noFill/>
          <a:ln w="9525">
            <a:noFill/>
            <a:miter lim="800000"/>
            <a:headEnd/>
            <a:tailEnd/>
          </a:ln>
        </p:spPr>
      </p:pic>
      <p:pic>
        <p:nvPicPr>
          <p:cNvPr id="6" name="Рисунок 5" descr="https://botana.biz/prepod/_bloks/pic/fs1jf09_16.png"/>
          <p:cNvPicPr/>
          <p:nvPr/>
        </p:nvPicPr>
        <p:blipFill>
          <a:blip r:embed="rId4" cstate="print"/>
          <a:srcRect/>
          <a:stretch>
            <a:fillRect/>
          </a:stretch>
        </p:blipFill>
        <p:spPr bwMode="auto">
          <a:xfrm>
            <a:off x="5076056" y="3429000"/>
            <a:ext cx="3600400" cy="3198490"/>
          </a:xfrm>
          <a:prstGeom prst="rect">
            <a:avLst/>
          </a:prstGeom>
          <a:noFill/>
          <a:ln w="9525">
            <a:noFill/>
            <a:miter lim="800000"/>
            <a:headEnd/>
            <a:tailEnd/>
          </a:ln>
        </p:spPr>
      </p:pic>
      <p:pic>
        <p:nvPicPr>
          <p:cNvPr id="7" name="Рисунок 6" descr="https://botana.biz/prepod/_bloks/pic/fs1jf09_17.png"/>
          <p:cNvPicPr/>
          <p:nvPr/>
        </p:nvPicPr>
        <p:blipFill>
          <a:blip r:embed="rId5" cstate="print"/>
          <a:srcRect/>
          <a:stretch>
            <a:fillRect/>
          </a:stretch>
        </p:blipFill>
        <p:spPr bwMode="auto">
          <a:xfrm>
            <a:off x="5004048" y="260648"/>
            <a:ext cx="3545582" cy="29523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18.png"/>
          <p:cNvPicPr>
            <a:picLocks noGrp="1"/>
          </p:cNvPicPr>
          <p:nvPr>
            <p:ph idx="1"/>
          </p:nvPr>
        </p:nvPicPr>
        <p:blipFill>
          <a:blip r:embed="rId2" cstate="print"/>
          <a:srcRect/>
          <a:stretch>
            <a:fillRect/>
          </a:stretch>
        </p:blipFill>
        <p:spPr bwMode="auto">
          <a:xfrm>
            <a:off x="179512" y="260648"/>
            <a:ext cx="8784976" cy="6597351"/>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19.png"/>
          <p:cNvPicPr>
            <a:picLocks noGrp="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botana.biz/prepod/_bloks/pic/fs1jf09_2.png"/>
          <p:cNvPicPr>
            <a:picLocks noGrp="1"/>
          </p:cNvPicPr>
          <p:nvPr>
            <p:ph idx="1"/>
          </p:nvPr>
        </p:nvPicPr>
        <p:blipFill>
          <a:blip r:embed="rId2" cstate="print"/>
          <a:srcRect/>
          <a:stretch>
            <a:fillRect/>
          </a:stretch>
        </p:blipFill>
        <p:spPr bwMode="auto">
          <a:xfrm>
            <a:off x="0" y="188640"/>
            <a:ext cx="4355976" cy="2952328"/>
          </a:xfrm>
          <a:prstGeom prst="rect">
            <a:avLst/>
          </a:prstGeom>
          <a:noFill/>
          <a:ln w="9525">
            <a:noFill/>
            <a:miter lim="800000"/>
            <a:headEnd/>
            <a:tailEnd/>
          </a:ln>
        </p:spPr>
      </p:pic>
      <p:pic>
        <p:nvPicPr>
          <p:cNvPr id="5" name="Рисунок 4" descr="https://botana.biz/prepod/_bloks/pic/fs1jf09_4.png"/>
          <p:cNvPicPr/>
          <p:nvPr/>
        </p:nvPicPr>
        <p:blipFill>
          <a:blip r:embed="rId3" cstate="print"/>
          <a:srcRect/>
          <a:stretch>
            <a:fillRect/>
          </a:stretch>
        </p:blipFill>
        <p:spPr bwMode="auto">
          <a:xfrm>
            <a:off x="4716016" y="332656"/>
            <a:ext cx="3888432" cy="2914253"/>
          </a:xfrm>
          <a:prstGeom prst="rect">
            <a:avLst/>
          </a:prstGeom>
          <a:noFill/>
          <a:ln w="9525">
            <a:noFill/>
            <a:miter lim="800000"/>
            <a:headEnd/>
            <a:tailEnd/>
          </a:ln>
        </p:spPr>
      </p:pic>
      <p:pic>
        <p:nvPicPr>
          <p:cNvPr id="6" name="Рисунок 5" descr="https://botana.biz/prepod/_bloks/pic/fs1jf09_7.png"/>
          <p:cNvPicPr/>
          <p:nvPr/>
        </p:nvPicPr>
        <p:blipFill>
          <a:blip r:embed="rId4" cstate="print"/>
          <a:srcRect/>
          <a:stretch>
            <a:fillRect/>
          </a:stretch>
        </p:blipFill>
        <p:spPr bwMode="auto">
          <a:xfrm>
            <a:off x="251520" y="3573016"/>
            <a:ext cx="4032448" cy="3284984"/>
          </a:xfrm>
          <a:prstGeom prst="rect">
            <a:avLst/>
          </a:prstGeom>
          <a:noFill/>
          <a:ln w="9525">
            <a:noFill/>
            <a:miter lim="800000"/>
            <a:headEnd/>
            <a:tailEnd/>
          </a:ln>
        </p:spPr>
      </p:pic>
      <p:pic>
        <p:nvPicPr>
          <p:cNvPr id="7" name="Рисунок 6" descr="https://botana.biz/prepod/_bloks/pic/fs1jf09_5.png"/>
          <p:cNvPicPr/>
          <p:nvPr/>
        </p:nvPicPr>
        <p:blipFill>
          <a:blip r:embed="rId5" cstate="print"/>
          <a:srcRect/>
          <a:stretch>
            <a:fillRect/>
          </a:stretch>
        </p:blipFill>
        <p:spPr bwMode="auto">
          <a:xfrm>
            <a:off x="4572000" y="3429000"/>
            <a:ext cx="4032448" cy="327771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692696"/>
            <a:ext cx="8568952" cy="5904656"/>
          </a:xfrm>
        </p:spPr>
        <p:txBody>
          <a:bodyPr>
            <a:normAutofit fontScale="85000" lnSpcReduction="20000"/>
          </a:bodyPr>
          <a:lstStyle/>
          <a:p>
            <a:pPr algn="just"/>
            <a:r>
              <a:rPr lang="ru-RU" dirty="0"/>
              <a:t>Само понятие </a:t>
            </a:r>
            <a:r>
              <a:rPr lang="ru-RU" b="1" dirty="0">
                <a:solidFill>
                  <a:srgbClr val="FF0000"/>
                </a:solidFill>
              </a:rPr>
              <a:t>«подарок » </a:t>
            </a:r>
            <a:r>
              <a:rPr lang="ru-RU" dirty="0"/>
              <a:t>появилось </a:t>
            </a:r>
            <a:r>
              <a:rPr lang="ru-RU" dirty="0" err="1"/>
              <a:t>давным</a:t>
            </a:r>
            <a:r>
              <a:rPr lang="ru-RU" dirty="0"/>
              <a:t> – давно. В русском языке у этого слова есть ещё брат – близнец – </a:t>
            </a:r>
            <a:r>
              <a:rPr lang="ru-RU" b="1" dirty="0">
                <a:solidFill>
                  <a:srgbClr val="C00000"/>
                </a:solidFill>
              </a:rPr>
              <a:t>«гостинец», </a:t>
            </a:r>
            <a:r>
              <a:rPr lang="ru-RU" dirty="0"/>
              <a:t>происходящий от слова «гость». Это значит, что по обычаю человек входил в дом с подарком, и его готовы были в этом доме одарить. </a:t>
            </a:r>
          </a:p>
          <a:p>
            <a:pPr algn="just"/>
            <a:endParaRPr lang="ru-RU" dirty="0"/>
          </a:p>
          <a:p>
            <a:pPr algn="just"/>
            <a:r>
              <a:rPr lang="ru-RU" b="1" dirty="0">
                <a:solidFill>
                  <a:srgbClr val="FF0000"/>
                </a:solidFill>
              </a:rPr>
              <a:t>Подарок</a:t>
            </a:r>
            <a:r>
              <a:rPr lang="ru-RU" dirty="0"/>
              <a:t> – предмет, вещь, которую по собственному желанию дарят кому-нибудь с целью доставить удовольствие, пользу. </a:t>
            </a:r>
          </a:p>
          <a:p>
            <a:pPr algn="just"/>
            <a:endParaRPr lang="ru-RU" dirty="0"/>
          </a:p>
          <a:p>
            <a:pPr algn="just"/>
            <a:r>
              <a:rPr lang="ru-RU" dirty="0"/>
              <a:t>Подарки могут быть очень разные. Многие думают, что он должен быть дорогим. Чем больше мы уважаем человека, тем дороже должны выбирать для него ту или иную вещь. На самом деле это не так. Подарок должен быть оригинальным и нужным, идти от души и нравиться человеку, которому его дарят. </a:t>
            </a:r>
          </a:p>
          <a:p>
            <a:pPr algn="just"/>
            <a:endParaRPr lang="ru-RU"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8892480" cy="3240360"/>
          </a:xfrm>
        </p:spPr>
        <p:txBody>
          <a:bodyPr>
            <a:normAutofit fontScale="55000" lnSpcReduction="20000"/>
          </a:bodyPr>
          <a:lstStyle/>
          <a:p>
            <a:pPr algn="just"/>
            <a:r>
              <a:rPr lang="ru-RU" sz="3600" dirty="0"/>
              <a:t> </a:t>
            </a:r>
            <a:r>
              <a:rPr lang="ru-RU" sz="3600" b="1" i="1" dirty="0">
                <a:solidFill>
                  <a:srgbClr val="C00000"/>
                </a:solidFill>
              </a:rPr>
              <a:t>«Подарок требует привлекательной упаковки, а также сопроводительной карточки или открытки. </a:t>
            </a:r>
          </a:p>
          <a:p>
            <a:pPr algn="just"/>
            <a:r>
              <a:rPr lang="ru-RU" sz="3600" dirty="0"/>
              <a:t>В большинстве универмагов и магазинов, специализирующихся на продаже подарков, купленные вещи упаковываются в специальные красочные коробки или перевязанные лентой пакеты и яркую обёрточную бумагу. С помощью упаковки можно выразить своё отношение к тому, для кого предназначен подарок. Упаковка может быть серьёзной, детской, деловой или даже с юмором. Упаковка подарка может быть простой, а может быть весьма замысловатой и выражать какие-то эмоции. Всё зависит от того, кому предназначен подарок и как вы относитесь к этому человеку.</a:t>
            </a:r>
          </a:p>
          <a:p>
            <a:pPr>
              <a:buNone/>
            </a:pPr>
            <a:endParaRPr lang="ru-RU" dirty="0"/>
          </a:p>
        </p:txBody>
      </p:sp>
      <p:pic>
        <p:nvPicPr>
          <p:cNvPr id="7170" name="Picture 2" descr="http://www.hobbywomen.ru/timthumb.php?src=http://www.hobbywomen.ru/wp-content/uploads/hobbywomen/2014/12/%D0%9A%D1%80%D0%B0%D1%81%D0%B8%D0%B2%D0%BE-%D0%BF%D0%B0%D0%BA%D1%83%D0%B5%D0%BC-%D0%BF%D0%BE%D0%B4%D0%B0%D1%80%D0%BA%D0%B8-%D1%81%D0%B2%D0%BE%D0%B8%D0%BC%D0%B8-%D1%80%D1%83%D0%BA%D0%B0%D0%BC%D0%B83.jpg&amp;w=550&amp;h=300&amp;s=1&amp;pt=1"/>
          <p:cNvPicPr>
            <a:picLocks noChangeAspect="1" noChangeArrowheads="1"/>
          </p:cNvPicPr>
          <p:nvPr/>
        </p:nvPicPr>
        <p:blipFill>
          <a:blip r:embed="rId2" cstate="print"/>
          <a:srcRect/>
          <a:stretch>
            <a:fillRect/>
          </a:stretch>
        </p:blipFill>
        <p:spPr bwMode="auto">
          <a:xfrm>
            <a:off x="1547664" y="3284984"/>
            <a:ext cx="5940660" cy="32403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980728"/>
            <a:ext cx="7776864" cy="4277072"/>
          </a:xfrm>
        </p:spPr>
        <p:txBody>
          <a:bodyPr>
            <a:normAutofit fontScale="55000" lnSpcReduction="20000"/>
          </a:bodyPr>
          <a:lstStyle/>
          <a:p>
            <a:pPr algn="just"/>
            <a:r>
              <a:rPr lang="ru-RU" sz="4000" i="1" dirty="0">
                <a:solidFill>
                  <a:srgbClr val="FF0000"/>
                </a:solidFill>
              </a:rPr>
              <a:t>Откуда же появилась традиция упаковывать подарки?</a:t>
            </a:r>
          </a:p>
          <a:p>
            <a:pPr algn="just">
              <a:buNone/>
            </a:pPr>
            <a:endParaRPr lang="ru-RU" i="1" dirty="0">
              <a:solidFill>
                <a:srgbClr val="FF0000"/>
              </a:solidFill>
            </a:endParaRPr>
          </a:p>
          <a:p>
            <a:pPr algn="just">
              <a:lnSpc>
                <a:spcPct val="134000"/>
              </a:lnSpc>
              <a:spcBef>
                <a:spcPts val="0"/>
              </a:spcBef>
            </a:pPr>
            <a:r>
              <a:rPr lang="ru-RU" dirty="0"/>
              <a:t>Именно </a:t>
            </a:r>
            <a:r>
              <a:rPr lang="ru-RU" b="1" i="1" dirty="0"/>
              <a:t>итальянцам</a:t>
            </a:r>
            <a:r>
              <a:rPr lang="ru-RU" dirty="0"/>
              <a:t> принадлежит традиция упаковывать подарки в небольшие изящные свертки, напоминающие коробочки. Современные подарочные коробки имеют свои прототипы, которыми Италия славилась еще в XV столетии. </a:t>
            </a:r>
          </a:p>
          <a:p>
            <a:pPr algn="just">
              <a:lnSpc>
                <a:spcPct val="134000"/>
              </a:lnSpc>
              <a:spcBef>
                <a:spcPts val="0"/>
              </a:spcBef>
            </a:pPr>
            <a:r>
              <a:rPr lang="ru-RU" dirty="0"/>
              <a:t>В наше время очень большой выбор подарочных упаковок. Подарочные упаковки могут быть любой формы – квадратные, круглые, в форме сердец, пирамид.</a:t>
            </a:r>
          </a:p>
          <a:p>
            <a:pPr algn="just">
              <a:buNone/>
            </a:pPr>
            <a:endParaRPr lang="ru-RU" dirty="0"/>
          </a:p>
          <a:p>
            <a:pPr algn="just"/>
            <a:r>
              <a:rPr lang="ru-RU" sz="4000" b="1" i="1" dirty="0"/>
              <a:t>Сегодня мы с вами будем изготавливать подарочную упаковку своими руками. </a:t>
            </a:r>
            <a:r>
              <a:rPr lang="ru-RU"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http://kartonkino.ru/wp-content/uploads/2012/12/3h3.png"/>
          <p:cNvPicPr>
            <a:picLocks noChangeAspect="1" noChangeArrowheads="1"/>
          </p:cNvPicPr>
          <p:nvPr/>
        </p:nvPicPr>
        <p:blipFill>
          <a:blip r:embed="rId2" cstate="print"/>
          <a:srcRect/>
          <a:stretch>
            <a:fillRect/>
          </a:stretch>
        </p:blipFill>
        <p:spPr bwMode="auto">
          <a:xfrm>
            <a:off x="102788" y="188640"/>
            <a:ext cx="9041212" cy="666936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60648"/>
            <a:ext cx="6696744" cy="638944"/>
          </a:xfrm>
        </p:spPr>
        <p:txBody>
          <a:bodyPr>
            <a:normAutofit fontScale="90000"/>
          </a:bodyPr>
          <a:lstStyle/>
          <a:p>
            <a:r>
              <a:rPr lang="ru-RU" sz="4900" dirty="0">
                <a:solidFill>
                  <a:srgbClr val="00B050"/>
                </a:solidFill>
              </a:rPr>
              <a:t>Упаковщик</a:t>
            </a:r>
            <a:r>
              <a:rPr lang="ru-RU" sz="4900" dirty="0"/>
              <a:t> </a:t>
            </a:r>
            <a:r>
              <a:rPr lang="ru-RU" dirty="0"/>
              <a:t>— </a:t>
            </a:r>
          </a:p>
        </p:txBody>
      </p:sp>
      <p:sp>
        <p:nvSpPr>
          <p:cNvPr id="5" name="Прямоугольник 4"/>
          <p:cNvSpPr/>
          <p:nvPr/>
        </p:nvSpPr>
        <p:spPr>
          <a:xfrm>
            <a:off x="719064" y="908720"/>
            <a:ext cx="8424936" cy="1200329"/>
          </a:xfrm>
          <a:prstGeom prst="rect">
            <a:avLst/>
          </a:prstGeom>
        </p:spPr>
        <p:txBody>
          <a:bodyPr wrap="square">
            <a:spAutoFit/>
          </a:bodyPr>
          <a:lstStyle/>
          <a:p>
            <a:r>
              <a:rPr lang="ru-RU" sz="3600" dirty="0"/>
              <a:t>работник, занимающийся упаковкой.</a:t>
            </a:r>
            <a:br>
              <a:rPr lang="ru-RU" sz="3600" dirty="0"/>
            </a:br>
            <a:endParaRPr lang="ru-RU" sz="3600" dirty="0"/>
          </a:p>
        </p:txBody>
      </p:sp>
      <p:pic>
        <p:nvPicPr>
          <p:cNvPr id="29700" name="Picture 4" descr="http://www.pro-n.ru/img/pics/medium/7004.jpg"/>
          <p:cNvPicPr>
            <a:picLocks noChangeAspect="1" noChangeArrowheads="1"/>
          </p:cNvPicPr>
          <p:nvPr/>
        </p:nvPicPr>
        <p:blipFill>
          <a:blip r:embed="rId2" cstate="print"/>
          <a:srcRect/>
          <a:stretch>
            <a:fillRect/>
          </a:stretch>
        </p:blipFill>
        <p:spPr bwMode="auto">
          <a:xfrm>
            <a:off x="1115616" y="1628800"/>
            <a:ext cx="7056784" cy="4700905"/>
          </a:xfrm>
          <a:prstGeom prst="rect">
            <a:avLst/>
          </a:prstGeom>
          <a:noFill/>
        </p:spPr>
      </p:pic>
      <p:pic>
        <p:nvPicPr>
          <p:cNvPr id="7" name="Picture 2" descr="https://st3.depositphotos.com/1000970/12715/i/950/depositphotos_127152728-stock-photo-hands-packing-christmas-gift.jpg"/>
          <p:cNvPicPr>
            <a:picLocks noChangeAspect="1" noChangeArrowheads="1"/>
          </p:cNvPicPr>
          <p:nvPr/>
        </p:nvPicPr>
        <p:blipFill>
          <a:blip r:embed="rId3" cstate="print"/>
          <a:srcRect/>
          <a:stretch>
            <a:fillRect/>
          </a:stretch>
        </p:blipFill>
        <p:spPr bwMode="auto">
          <a:xfrm>
            <a:off x="899592" y="1556792"/>
            <a:ext cx="7488832" cy="4992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0"/>
                                        </p:tgtEl>
                                        <p:attrNameLst>
                                          <p:attrName>style.visibility</p:attrName>
                                        </p:attrNameLst>
                                      </p:cBhvr>
                                      <p:to>
                                        <p:strVal val="visible"/>
                                      </p:to>
                                    </p:set>
                                    <p:anim calcmode="lin" valueType="num">
                                      <p:cBhvr additive="base">
                                        <p:cTn id="13" dur="500" fill="hold"/>
                                        <p:tgtEl>
                                          <p:spTgt spid="29700"/>
                                        </p:tgtEl>
                                        <p:attrNameLst>
                                          <p:attrName>ppt_x</p:attrName>
                                        </p:attrNameLst>
                                      </p:cBhvr>
                                      <p:tavLst>
                                        <p:tav tm="0">
                                          <p:val>
                                            <p:strVal val="#ppt_x"/>
                                          </p:val>
                                        </p:tav>
                                        <p:tav tm="100000">
                                          <p:val>
                                            <p:strVal val="#ppt_x"/>
                                          </p:val>
                                        </p:tav>
                                      </p:tavLst>
                                    </p:anim>
                                    <p:anim calcmode="lin" valueType="num">
                                      <p:cBhvr additive="base">
                                        <p:cTn id="14" dur="500" fill="hold"/>
                                        <p:tgtEl>
                                          <p:spTgt spid="297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260648"/>
            <a:ext cx="5400600" cy="3240360"/>
          </a:xfrm>
        </p:spPr>
        <p:txBody>
          <a:bodyPr>
            <a:normAutofit fontScale="92500"/>
          </a:bodyPr>
          <a:lstStyle/>
          <a:p>
            <a:pPr>
              <a:buNone/>
            </a:pPr>
            <a:r>
              <a:rPr lang="ru-RU" sz="3600" b="1" dirty="0"/>
              <a:t>  Дети</a:t>
            </a:r>
            <a:r>
              <a:rPr lang="ru-RU" sz="3600" dirty="0"/>
              <a:t> любят всё красочное, </a:t>
            </a:r>
          </a:p>
          <a:p>
            <a:pPr>
              <a:buNone/>
            </a:pPr>
            <a:r>
              <a:rPr lang="ru-RU" sz="3600" dirty="0"/>
              <a:t> можно использовать самую разноцветную упаковку.</a:t>
            </a:r>
          </a:p>
          <a:p>
            <a:pPr algn="just">
              <a:buNone/>
            </a:pPr>
            <a:r>
              <a:rPr lang="ru-RU" sz="3600" dirty="0"/>
              <a:t> </a:t>
            </a:r>
            <a:endParaRPr lang="ru-RU" dirty="0"/>
          </a:p>
        </p:txBody>
      </p:sp>
      <p:pic>
        <p:nvPicPr>
          <p:cNvPr id="1026" name="Picture 2" descr="http://itd0.mycdn.me/image?id=850107039770&amp;t=20&amp;plc=WEB&amp;tkn=*S89RXYUAVT-m9OCh3WaXsifOsM4"/>
          <p:cNvPicPr>
            <a:picLocks noChangeAspect="1" noChangeArrowheads="1"/>
          </p:cNvPicPr>
          <p:nvPr/>
        </p:nvPicPr>
        <p:blipFill>
          <a:blip r:embed="rId2" cstate="print"/>
          <a:srcRect/>
          <a:stretch>
            <a:fillRect/>
          </a:stretch>
        </p:blipFill>
        <p:spPr bwMode="auto">
          <a:xfrm>
            <a:off x="179512" y="3068960"/>
            <a:ext cx="4751757" cy="3169384"/>
          </a:xfrm>
          <a:prstGeom prst="rect">
            <a:avLst/>
          </a:prstGeom>
          <a:noFill/>
        </p:spPr>
      </p:pic>
      <p:pic>
        <p:nvPicPr>
          <p:cNvPr id="1028" name="Picture 4" descr="http://www.buketi-astor.lv/_ph/5/611275025.jpg"/>
          <p:cNvPicPr>
            <a:picLocks noChangeAspect="1" noChangeArrowheads="1"/>
          </p:cNvPicPr>
          <p:nvPr/>
        </p:nvPicPr>
        <p:blipFill>
          <a:blip r:embed="rId3" cstate="print"/>
          <a:srcRect/>
          <a:stretch>
            <a:fillRect/>
          </a:stretch>
        </p:blipFill>
        <p:spPr bwMode="auto">
          <a:xfrm>
            <a:off x="5220072" y="3933056"/>
            <a:ext cx="3576397" cy="2682298"/>
          </a:xfrm>
          <a:prstGeom prst="rect">
            <a:avLst/>
          </a:prstGeom>
          <a:noFill/>
        </p:spPr>
      </p:pic>
      <p:pic>
        <p:nvPicPr>
          <p:cNvPr id="1030" name="Picture 6" descr="https://kaluga-podarki.ru/images/stories/virtuemart/product/img3905dop.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932040" y="-387424"/>
            <a:ext cx="4464496" cy="4464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067944" y="332656"/>
            <a:ext cx="4752528" cy="2736304"/>
          </a:xfrm>
        </p:spPr>
        <p:txBody>
          <a:bodyPr>
            <a:normAutofit fontScale="85000" lnSpcReduction="20000"/>
          </a:bodyPr>
          <a:lstStyle/>
          <a:p>
            <a:pPr algn="just">
              <a:buNone/>
            </a:pPr>
            <a:endParaRPr lang="ru-RU" sz="3600" dirty="0"/>
          </a:p>
          <a:p>
            <a:pPr algn="just"/>
            <a:r>
              <a:rPr lang="ru-RU" sz="3600" dirty="0"/>
              <a:t> </a:t>
            </a:r>
            <a:r>
              <a:rPr lang="ru-RU" sz="3600" b="1" dirty="0"/>
              <a:t>Женщинам</a:t>
            </a:r>
            <a:r>
              <a:rPr lang="ru-RU" sz="3600" dirty="0"/>
              <a:t> наверняка понравится подарок, заботливо упакованный и украшенный цветами или бантиками. </a:t>
            </a:r>
          </a:p>
          <a:p>
            <a:pPr algn="just"/>
            <a:endParaRPr lang="ru-RU" sz="3600" dirty="0"/>
          </a:p>
          <a:p>
            <a:pPr>
              <a:buNone/>
            </a:pPr>
            <a:endParaRPr lang="ru-RU" dirty="0"/>
          </a:p>
        </p:txBody>
      </p:sp>
      <p:pic>
        <p:nvPicPr>
          <p:cNvPr id="40962" name="Picture 2" descr="https://cs5.livemaster.ru/storage/66/ef/3a5a386adadb73921f53f3d15c5w--suveniry-i-podarki-podarochnaya-upakovka-ko-dnyu-vlyublennyh.jpg"/>
          <p:cNvPicPr>
            <a:picLocks noChangeAspect="1" noChangeArrowheads="1"/>
          </p:cNvPicPr>
          <p:nvPr/>
        </p:nvPicPr>
        <p:blipFill>
          <a:blip r:embed="rId2" cstate="print"/>
          <a:srcRect t="24383" b="19883"/>
          <a:stretch>
            <a:fillRect/>
          </a:stretch>
        </p:blipFill>
        <p:spPr bwMode="auto">
          <a:xfrm>
            <a:off x="1619672" y="3717032"/>
            <a:ext cx="6984776" cy="2885905"/>
          </a:xfrm>
          <a:prstGeom prst="rect">
            <a:avLst/>
          </a:prstGeom>
          <a:noFill/>
        </p:spPr>
      </p:pic>
      <p:pic>
        <p:nvPicPr>
          <p:cNvPr id="40964" name="Picture 4" descr="http://chtomnepodarit.ru/wp-content/uploads/2017/05/upakovka_zhenskogo_podarka.jpg"/>
          <p:cNvPicPr>
            <a:picLocks noChangeAspect="1" noChangeArrowheads="1"/>
          </p:cNvPicPr>
          <p:nvPr/>
        </p:nvPicPr>
        <p:blipFill>
          <a:blip r:embed="rId3" cstate="print"/>
          <a:srcRect/>
          <a:stretch>
            <a:fillRect/>
          </a:stretch>
        </p:blipFill>
        <p:spPr bwMode="auto">
          <a:xfrm>
            <a:off x="179512" y="0"/>
            <a:ext cx="3672408" cy="351327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0"/>
            <a:ext cx="8712968" cy="2204864"/>
          </a:xfrm>
        </p:spPr>
        <p:txBody>
          <a:bodyPr>
            <a:normAutofit fontScale="62500" lnSpcReduction="20000"/>
          </a:bodyPr>
          <a:lstStyle/>
          <a:p>
            <a:pPr algn="just"/>
            <a:endParaRPr lang="ru-RU" sz="3600" dirty="0"/>
          </a:p>
          <a:p>
            <a:pPr algn="just"/>
            <a:r>
              <a:rPr lang="ru-RU" sz="3600" dirty="0"/>
              <a:t> Подарок для </a:t>
            </a:r>
            <a:r>
              <a:rPr lang="ru-RU" sz="3600" b="1" dirty="0"/>
              <a:t>мужчины</a:t>
            </a:r>
            <a:r>
              <a:rPr lang="ru-RU" sz="3600" dirty="0"/>
              <a:t> не должен содержать много бантиков и ленточек, а бумагу следует использовать нейтральной расцветки. Подарки мужчинам принято упаковывать, используя тёмные тона, но, чтобы показать свою любовь, женщина может выбрать упаковку с блестящими цветами: серебряными или золотыми. </a:t>
            </a:r>
          </a:p>
          <a:p>
            <a:pPr>
              <a:buNone/>
            </a:pPr>
            <a:endParaRPr lang="ru-RU" dirty="0"/>
          </a:p>
        </p:txBody>
      </p:sp>
      <p:pic>
        <p:nvPicPr>
          <p:cNvPr id="41986" name="Picture 2" descr="http://fb.ru/misc/i/gallery/44050/2895452.jpg"/>
          <p:cNvPicPr>
            <a:picLocks noChangeAspect="1" noChangeArrowheads="1"/>
          </p:cNvPicPr>
          <p:nvPr/>
        </p:nvPicPr>
        <p:blipFill>
          <a:blip r:embed="rId2" cstate="print"/>
          <a:srcRect/>
          <a:stretch>
            <a:fillRect/>
          </a:stretch>
        </p:blipFill>
        <p:spPr bwMode="auto">
          <a:xfrm>
            <a:off x="971600" y="2564904"/>
            <a:ext cx="7313216" cy="411368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457</Words>
  <Application>Microsoft Office PowerPoint</Application>
  <PresentationFormat>Экран (4:3)</PresentationFormat>
  <Paragraphs>31</Paragraphs>
  <Slides>18</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18</vt:i4>
      </vt:variant>
    </vt:vector>
  </HeadingPairs>
  <TitlesOfParts>
    <vt:vector size="21" baseType="lpstr">
      <vt:lpstr>Arial</vt:lpstr>
      <vt:lpstr>Calibri</vt:lpstr>
      <vt:lpstr>Тема Office</vt:lpstr>
      <vt:lpstr>ВИДЫ УПАКОВОК ДЛЯ ПОДАРКОВ</vt:lpstr>
      <vt:lpstr>Презентация PowerPoint</vt:lpstr>
      <vt:lpstr>Презентация PowerPoint</vt:lpstr>
      <vt:lpstr>Презентация PowerPoint</vt:lpstr>
      <vt:lpstr>Презентация PowerPoint</vt:lpstr>
      <vt:lpstr>Упаковщик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uzer</dc:creator>
  <cp:lastModifiedBy>USER</cp:lastModifiedBy>
  <cp:revision>12</cp:revision>
  <dcterms:created xsi:type="dcterms:W3CDTF">2019-02-18T14:01:32Z</dcterms:created>
  <dcterms:modified xsi:type="dcterms:W3CDTF">2020-04-15T11:21:19Z</dcterms:modified>
</cp:coreProperties>
</file>