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65" r:id="rId7"/>
    <p:sldId id="258" r:id="rId8"/>
    <p:sldId id="264" r:id="rId9"/>
    <p:sldId id="266" r:id="rId10"/>
    <p:sldId id="267" r:id="rId11"/>
    <p:sldId id="268" r:id="rId12"/>
    <p:sldId id="269" r:id="rId13"/>
    <p:sldId id="272" r:id="rId14"/>
    <p:sldId id="270" r:id="rId15"/>
    <p:sldId id="271" r:id="rId16"/>
    <p:sldId id="273" r:id="rId17"/>
    <p:sldId id="274" r:id="rId18"/>
    <p:sldId id="275" r:id="rId19"/>
    <p:sldId id="25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77"/>
    <a:srgbClr val="157FFF"/>
    <a:srgbClr val="E20071"/>
    <a:srgbClr val="E20087"/>
    <a:srgbClr val="FFABCB"/>
    <a:srgbClr val="EF720B"/>
    <a:srgbClr val="000099"/>
    <a:srgbClr val="66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5565-64EB-4751-87CE-0D07EFF5B4CC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D09B-E9EC-42A0-A5D7-D2181E478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BEFF-B04C-4C6E-A6B1-4CF01300C6F6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A73C5-6CD4-422C-B180-F618461D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4E48-039C-4A87-98B9-8FD29D2B30E1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93A9F-BFFF-4F10-AB9E-224A475E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C7AA-FCBB-43FA-899F-DE6DFD49148F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41D8C-1EA8-4E79-9640-EA29A1AC1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7468-785E-4908-A7BE-843B8E92782F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DB8BC-3EB4-4A33-A459-8D2995075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AF6F-BF98-4DFA-947F-69707439A28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F749-3420-46E9-A920-FBACF7B6A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F0E4-2D8F-4FDC-9F4E-849758FC1788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FD463-60B4-4C5D-B414-6F6516A9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5CB93-A593-481A-9113-EB6E8E3E21DF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E4C7-DD98-449F-9725-AF2F44EBA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258E-CB81-44C1-9466-BC7DFD2785F7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A4FA-F812-452C-A232-2BC683645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50EB-79D9-404E-AD0A-8C649970E591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334-B99E-4BC3-8EF2-7DDDB335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B37C9-37DA-4B6D-AFC5-0D2D31275A66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615A-88BD-4E42-86E4-DB07DECE2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A4B27-4549-4262-BB3B-51EA9FDF5E96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E233-7DEA-4600-8136-9E30989FC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28DB3F-22FC-4DBA-BA47-0EE5082EA27A}" type="datetimeFigureOut">
              <a:rPr lang="en-US"/>
              <a:pPr>
                <a:defRPr/>
              </a:pPr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C81C4A-B0A5-4233-A89C-17DB155F5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lysvet.cz/skin/smile/s12050.gif" TargetMode="External"/><Relationship Id="rId13" Type="http://schemas.openxmlformats.org/officeDocument/2006/relationships/hyperlink" Target="http://mypresentation.ru/documents/f5349345e9ccad9ba12cfd6fcf3f538e/img15.jpg" TargetMode="External"/><Relationship Id="rId18" Type="http://schemas.openxmlformats.org/officeDocument/2006/relationships/hyperlink" Target="http://tolstolob.ru/wp-content/uploads/2012/10/SHHuka.jpg" TargetMode="External"/><Relationship Id="rId26" Type="http://schemas.openxmlformats.org/officeDocument/2006/relationships/hyperlink" Target="http://ucheba-legko.ru/education/biologiya/7_klass/mnogoobrazie_jivotnyih/mnogokletochnyie_jivotnyie/pozvonochnyie/klassyi_ryib/lecture_obschaya_harakteristika_ryib.html" TargetMode="External"/><Relationship Id="rId3" Type="http://schemas.openxmlformats.org/officeDocument/2006/relationships/image" Target="../media/image23.gif"/><Relationship Id="rId21" Type="http://schemas.openxmlformats.org/officeDocument/2006/relationships/hyperlink" Target="http://900igr.net/datai/morskie-zhiteli/Ryby-morskie-2.files/0021-021-Morskoj-chjort.jpg" TargetMode="External"/><Relationship Id="rId7" Type="http://schemas.openxmlformats.org/officeDocument/2006/relationships/hyperlink" Target="http://www.celysvet.cz/skin/smile/s4445.gif" TargetMode="External"/><Relationship Id="rId12" Type="http://schemas.openxmlformats.org/officeDocument/2006/relationships/hyperlink" Target="http://cdn01.ru/files/users/images/66/da/66dab9284eb46adbfc17881dd571e022.jpg" TargetMode="External"/><Relationship Id="rId17" Type="http://schemas.openxmlformats.org/officeDocument/2006/relationships/hyperlink" Target="http://www.luckyfishing.ru/temp/wordpress/wp-content/uploads/934bea62f68c1b4a68bc6f718fd059eb_f423.png" TargetMode="External"/><Relationship Id="rId25" Type="http://schemas.openxmlformats.org/officeDocument/2006/relationships/hyperlink" Target="http://hipermir.ru/topic/ryby/" TargetMode="External"/><Relationship Id="rId2" Type="http://schemas.openxmlformats.org/officeDocument/2006/relationships/image" Target="../media/image22.jpeg"/><Relationship Id="rId16" Type="http://schemas.openxmlformats.org/officeDocument/2006/relationships/hyperlink" Target="http://tolstolob.ru/wp-content/uploads/2012/10/YOrsh.jpg" TargetMode="External"/><Relationship Id="rId20" Type="http://schemas.openxmlformats.org/officeDocument/2006/relationships/hyperlink" Target="http://www.meinfish.ru/images/riba-mech2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sstewart.files.wordpress.com/2008/04/gfish.gif" TargetMode="External"/><Relationship Id="rId11" Type="http://schemas.openxmlformats.org/officeDocument/2006/relationships/hyperlink" Target="http://isoft.ucoz.ua/_ph/9/523272741.jpg" TargetMode="External"/><Relationship Id="rId24" Type="http://schemas.openxmlformats.org/officeDocument/2006/relationships/hyperlink" Target="http://img373.imageshack.us/img373/8324/07bz6.jpg" TargetMode="External"/><Relationship Id="rId5" Type="http://schemas.openxmlformats.org/officeDocument/2006/relationships/hyperlink" Target="http://rpp.nashaucheba.ru/pars_docs/refs/145/144238/img3.jpg" TargetMode="External"/><Relationship Id="rId15" Type="http://schemas.openxmlformats.org/officeDocument/2006/relationships/hyperlink" Target="http://ribak-ribaky.ru/images/slych/okun.jpg" TargetMode="External"/><Relationship Id="rId23" Type="http://schemas.openxmlformats.org/officeDocument/2006/relationships/hyperlink" Target="http://righttalk.bbnow.ru/uploads/0002/74/04/135404-1-f.jpg" TargetMode="External"/><Relationship Id="rId10" Type="http://schemas.openxmlformats.org/officeDocument/2006/relationships/hyperlink" Target="http://i04.fotocdn.net/8/tlog_box/1604/1604757.jpg" TargetMode="External"/><Relationship Id="rId19" Type="http://schemas.openxmlformats.org/officeDocument/2006/relationships/hyperlink" Target="http://arstyle.org/uploads/posts/2010-01/1264203310_1229630027_seafishpsd.jpg" TargetMode="External"/><Relationship Id="rId4" Type="http://schemas.openxmlformats.org/officeDocument/2006/relationships/hyperlink" Target="http://groworganic.com/organic-gardening/images/uploads/Cyprinus_carpio_GLERL_1.jpg" TargetMode="External"/><Relationship Id="rId9" Type="http://schemas.openxmlformats.org/officeDocument/2006/relationships/hyperlink" Target="http://modernst.ru/wp-content/gallery/fotop1/animals-1246.jpg" TargetMode="External"/><Relationship Id="rId14" Type="http://schemas.openxmlformats.org/officeDocument/2006/relationships/hyperlink" Target="http://ribak-ribaky.ru/images/slych/karas.jpg" TargetMode="External"/><Relationship Id="rId22" Type="http://schemas.openxmlformats.org/officeDocument/2006/relationships/hyperlink" Target="http://s00.yaplakal.com/pics/pics_original/8/0/6/461960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/>
          </p:cNvSpPr>
          <p:nvPr>
            <p:ph type="subTitle" idx="4294967295"/>
          </p:nvPr>
        </p:nvSpPr>
        <p:spPr>
          <a:xfrm>
            <a:off x="1475656" y="4077072"/>
            <a:ext cx="6120680" cy="36004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b="1" i="1" dirty="0">
                <a:solidFill>
                  <a:srgbClr val="013677"/>
                </a:solidFill>
              </a:rPr>
              <a:t>ОБЪЕДИНЕНИЕ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ru-RU" b="1" i="1" dirty="0">
                <a:solidFill>
                  <a:srgbClr val="013677"/>
                </a:solidFill>
              </a:rPr>
              <a:t>«ОТ ПРИРОДЫ К ТВОРЧЕСТВУ»</a:t>
            </a:r>
            <a:endParaRPr lang="ru-RU" b="1" dirty="0">
              <a:solidFill>
                <a:srgbClr val="013677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/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2087724" y="623218"/>
            <a:ext cx="4968552" cy="1665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РЫБЫ:</a:t>
            </a:r>
          </a:p>
        </p:txBody>
      </p:sp>
      <p:sp>
        <p:nvSpPr>
          <p:cNvPr id="14343" name="WordArt 9"/>
          <p:cNvSpPr>
            <a:spLocks noChangeArrowheads="1" noChangeShapeType="1" noTextEdit="1"/>
          </p:cNvSpPr>
          <p:nvPr/>
        </p:nvSpPr>
        <p:spPr bwMode="auto">
          <a:xfrm>
            <a:off x="2057942" y="2314387"/>
            <a:ext cx="5289326" cy="12936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какие они?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250825" y="4437063"/>
            <a:ext cx="8497888" cy="16891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Ёрш </a:t>
            </a:r>
            <a:r>
              <a:rPr lang="ru-RU" i="1">
                <a:solidFill>
                  <a:srgbClr val="000099"/>
                </a:solidFill>
              </a:rPr>
              <a:t>– небольшая рыбка, питающаяся мелкими организмами- рачками и др.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>
                <a:solidFill>
                  <a:srgbClr val="000099"/>
                </a:solidFill>
              </a:rPr>
              <a:t>Водится ёрш в реках и озёрах, и является добычей для более крупных рыб.</a:t>
            </a:r>
          </a:p>
        </p:txBody>
      </p:sp>
      <p:pic>
        <p:nvPicPr>
          <p:cNvPr id="24578" name="Picture 5" descr="YOr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8913"/>
            <a:ext cx="80200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4941888"/>
            <a:ext cx="8229600" cy="15128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i="1">
                <a:solidFill>
                  <a:srgbClr val="FFFF00"/>
                </a:solidFill>
              </a:rPr>
              <a:t>Сом</a:t>
            </a:r>
            <a:r>
              <a:rPr lang="ru-RU" sz="2800" i="1">
                <a:solidFill>
                  <a:srgbClr val="000099"/>
                </a:solidFill>
              </a:rPr>
              <a:t> – очень крупная рыба, длиной до 5м и весом до 300 кг. Обитает сом в реках и озёрах. У этой рыбы нет чешуи. Сом – хищник.</a:t>
            </a:r>
          </a:p>
        </p:txBody>
      </p:sp>
      <p:pic>
        <p:nvPicPr>
          <p:cNvPr id="25602" name="Picture 7" descr="934bea62f68c1b4a68bc6f718fd059eb_f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84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9"/>
          <p:cNvSpPr>
            <a:spLocks noChangeArrowheads="1"/>
          </p:cNvSpPr>
          <p:nvPr/>
        </p:nvSpPr>
        <p:spPr bwMode="auto">
          <a:xfrm>
            <a:off x="3419475" y="3644900"/>
            <a:ext cx="17367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</a:rPr>
              <a:t>Сом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250825" y="4652963"/>
            <a:ext cx="8642350" cy="1944687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Щука</a:t>
            </a:r>
            <a:r>
              <a:rPr lang="ru-RU" i="1">
                <a:solidFill>
                  <a:srgbClr val="000099"/>
                </a:solidFill>
              </a:rPr>
              <a:t> – речная хищная рыба, она достигает в длину до 2 м и имеет массу более 60 кг.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i="1">
                <a:solidFill>
                  <a:srgbClr val="000099"/>
                </a:solidFill>
              </a:rPr>
              <a:t>Окрас у щуки серо-зелёный в крапинку.</a:t>
            </a:r>
            <a:br>
              <a:rPr lang="ru-RU" i="1">
                <a:solidFill>
                  <a:srgbClr val="000099"/>
                </a:solidFill>
              </a:rPr>
            </a:br>
            <a:r>
              <a:rPr lang="ru-RU" i="1">
                <a:solidFill>
                  <a:srgbClr val="000099"/>
                </a:solidFill>
              </a:rPr>
              <a:t>Щука очень прожорлива. Питается в основном рыбой, лягушками, насекомыми.</a:t>
            </a:r>
          </a:p>
        </p:txBody>
      </p:sp>
      <p:pic>
        <p:nvPicPr>
          <p:cNvPr id="26626" name="Picture 5" descr="SHH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82486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l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60350"/>
            <a:ext cx="4679950" cy="627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Морские рыбы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323850" y="4365625"/>
            <a:ext cx="8569325" cy="1760538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Меч-рыба</a:t>
            </a:r>
            <a:r>
              <a:rPr lang="ru-RU" i="1">
                <a:solidFill>
                  <a:srgbClr val="000099"/>
                </a:solidFill>
              </a:rPr>
              <a:t> - одна из самых больших хищных рыб. Она достигает 4,5 метра в длину и весит до 500 кг. На хвосте у неё большой полулунный плавник, верхняя челюсть несет меч, а тело голое, без чешуи. </a:t>
            </a:r>
          </a:p>
        </p:txBody>
      </p:sp>
      <p:pic>
        <p:nvPicPr>
          <p:cNvPr id="28674" name="Picture 5" descr="riba-mec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8913"/>
            <a:ext cx="8351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724525" y="3284538"/>
            <a:ext cx="218598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Рыба – меч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250825" y="4797425"/>
            <a:ext cx="8642350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Морской чёрт</a:t>
            </a:r>
            <a:r>
              <a:rPr lang="ru-RU" i="1">
                <a:solidFill>
                  <a:srgbClr val="000099"/>
                </a:solidFill>
              </a:rPr>
              <a:t> – крупная рыба длиной до 1,5 м, а весит до 20 килограммов.  На голове удочка - аппетитная светящаяся «приманка» для других рыб.</a:t>
            </a:r>
          </a:p>
        </p:txBody>
      </p:sp>
      <p:pic>
        <p:nvPicPr>
          <p:cNvPr id="29698" name="Picture 5" descr="0021-021-Morskoj-chj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561263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1331913" y="3644900"/>
            <a:ext cx="2665412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Морской чёрт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642350" cy="18335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Летучие рыбы</a:t>
            </a:r>
            <a:r>
              <a:rPr lang="ru-RU" i="1">
                <a:solidFill>
                  <a:srgbClr val="000099"/>
                </a:solidFill>
              </a:rPr>
              <a:t> – невелики, от 15 до 25-35 см. Даже гигантская летучая рыба не длиннее 50 см. Её грудные плавники немного короче тела и содержат большое число лучей.</a:t>
            </a:r>
            <a:r>
              <a:rPr lang="ru-RU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0722" name="Picture 5" descr="4619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04813"/>
            <a:ext cx="57594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3348038" y="3573463"/>
            <a:ext cx="2611437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/>
              <a:t>Летучая рыба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179388" y="4652963"/>
            <a:ext cx="8713787" cy="180022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b="1" i="1">
                <a:solidFill>
                  <a:srgbClr val="FFFF00"/>
                </a:solidFill>
              </a:rPr>
              <a:t>Электрический скат </a:t>
            </a:r>
            <a:r>
              <a:rPr lang="ru-RU" sz="2400" b="1" i="1">
                <a:solidFill>
                  <a:srgbClr val="000099"/>
                </a:solidFill>
              </a:rPr>
              <a:t>– </a:t>
            </a:r>
            <a:r>
              <a:rPr lang="ru-RU" sz="2400" i="1">
                <a:solidFill>
                  <a:srgbClr val="000099"/>
                </a:solidFill>
              </a:rPr>
              <a:t> крупная рыба, нередко достигающая длину 2 м и вес 100 кг, с почти круглым диском тела и голой, лишённой шипов и колючек кожей.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400" i="1">
                <a:solidFill>
                  <a:srgbClr val="000099"/>
                </a:solidFill>
              </a:rPr>
              <a:t>Они используют своё грозное оружие главным образом для того, чтобы убивать добычу и, конечно, для обороны.  </a:t>
            </a:r>
          </a:p>
        </p:txBody>
      </p:sp>
      <p:pic>
        <p:nvPicPr>
          <p:cNvPr id="32773" name="Picture 5" descr="135404-1-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559675" cy="412432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580063" y="3814763"/>
            <a:ext cx="280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Электрический скат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250825" y="4508500"/>
            <a:ext cx="8642350" cy="161766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2400" b="1" i="1">
                <a:solidFill>
                  <a:srgbClr val="FFFF00"/>
                </a:solidFill>
              </a:rPr>
              <a:t>Рыба-зебра</a:t>
            </a:r>
            <a:r>
              <a:rPr lang="ru-RU" sz="2400" b="1" i="1">
                <a:solidFill>
                  <a:srgbClr val="000099"/>
                </a:solidFill>
              </a:rPr>
              <a:t> – </a:t>
            </a:r>
            <a:r>
              <a:rPr lang="ru-RU" sz="2400" i="1">
                <a:solidFill>
                  <a:srgbClr val="000099"/>
                </a:solidFill>
              </a:rPr>
              <a:t>морская рыбка</a:t>
            </a:r>
            <a:r>
              <a:rPr lang="ru-RU" sz="2400" b="1" i="1">
                <a:solidFill>
                  <a:srgbClr val="000099"/>
                </a:solidFill>
              </a:rPr>
              <a:t>,</a:t>
            </a:r>
            <a:r>
              <a:rPr lang="ru-RU" sz="2400" i="1">
                <a:solidFill>
                  <a:srgbClr val="000099"/>
                </a:solidFill>
              </a:rPr>
              <a:t> раскрашенная кремовыми и бордовыми полосами. Тело рыбы-зебры оснащено большим количеством плавников, игл и других придатков. В минуту опасности она быстро поворачивается из стороны в сторону, стараясь встать к противнику спиной, и бьёт его спинными плавниками. Яд крылаток чрезвычайно опасен.</a:t>
            </a:r>
          </a:p>
        </p:txBody>
      </p:sp>
      <p:pic>
        <p:nvPicPr>
          <p:cNvPr id="33797" name="Picture 5" descr="07bz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291263" cy="4105275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84888" y="393382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/>
              <a:t>Рыба-зебра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7c08f4933ecc2b8ab29017ab0616b53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14650"/>
            <a:ext cx="1419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229600" cy="941388"/>
          </a:xfrm>
        </p:spPr>
        <p:txBody>
          <a:bodyPr/>
          <a:lstStyle/>
          <a:p>
            <a:r>
              <a:rPr lang="ru-RU" sz="4000"/>
              <a:t>Список использованных источников:</a:t>
            </a:r>
          </a:p>
        </p:txBody>
      </p:sp>
      <p:sp>
        <p:nvSpPr>
          <p:cNvPr id="31748" name="Rectangle 6"/>
          <p:cNvSpPr>
            <a:spLocks noGrp="1"/>
          </p:cNvSpPr>
          <p:nvPr>
            <p:ph type="body" idx="4294967295"/>
          </p:nvPr>
        </p:nvSpPr>
        <p:spPr>
          <a:xfrm>
            <a:off x="1511300" y="836613"/>
            <a:ext cx="7632700" cy="58324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2. </a:t>
            </a:r>
            <a:r>
              <a:rPr lang="ru-RU" sz="1500">
                <a:hlinkClick r:id="rId4"/>
              </a:rPr>
              <a:t>http://groworganic.com/organic-gardening/images/uploads/Cyprinus_carpio_GLERL_1.jpg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3. </a:t>
            </a:r>
            <a:r>
              <a:rPr lang="ru-RU" sz="1500">
                <a:hlinkClick r:id="rId5"/>
              </a:rPr>
              <a:t>http://rpp.nashaucheba.ru/pars_docs/refs/145/144238/img3.jpg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4. </a:t>
            </a:r>
            <a:r>
              <a:rPr lang="ru-RU" sz="1500">
                <a:hlinkClick r:id="rId6"/>
              </a:rPr>
              <a:t>https://lesstewart.files.wordpress.com/2008/04/gfish.gif</a:t>
            </a:r>
            <a:r>
              <a:rPr lang="ru-RU" sz="1500"/>
              <a:t>   </a:t>
            </a:r>
            <a:r>
              <a:rPr lang="ru-RU" sz="1500">
                <a:hlinkClick r:id="rId7"/>
              </a:rPr>
              <a:t>http://www.celysvet.cz/skin/smile/s4445.gif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5. </a:t>
            </a:r>
            <a:r>
              <a:rPr lang="ru-RU" sz="1500">
                <a:hlinkClick r:id="rId8"/>
              </a:rPr>
              <a:t>http://www.celysvet.cz/skin/smile/s12050.gif</a:t>
            </a:r>
            <a:r>
              <a:rPr lang="ru-RU" sz="1500"/>
              <a:t>   </a:t>
            </a:r>
            <a:r>
              <a:rPr lang="ru-RU" sz="1500">
                <a:hlinkClick r:id="rId9"/>
              </a:rPr>
              <a:t>http://modernst.ru/wp-content/gallery/fotop1/animals-1246.jpg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6. </a:t>
            </a:r>
            <a:r>
              <a:rPr lang="ru-RU" sz="1500">
                <a:hlinkClick r:id="rId10"/>
              </a:rPr>
              <a:t>http://i04.fotocdn.net/8/tlog_box/1604/1604757.jpg</a:t>
            </a:r>
            <a:r>
              <a:rPr lang="ru-RU" sz="1500"/>
              <a:t>   </a:t>
            </a:r>
            <a:r>
              <a:rPr lang="ru-RU" sz="1500">
                <a:hlinkClick r:id="rId11"/>
              </a:rPr>
              <a:t>http://isoft.ucoz.ua/_ph/9/523272741.jpg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7. </a:t>
            </a:r>
            <a:r>
              <a:rPr lang="ru-RU" sz="1500">
                <a:hlinkClick r:id="rId12"/>
              </a:rPr>
              <a:t>http://cdn01.ru/files/users/images/66/da/66dab9284eb46adbfc17881dd571e022.jpg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8. </a:t>
            </a:r>
            <a:r>
              <a:rPr lang="ru-RU" sz="1500">
                <a:hlinkClick r:id="rId13"/>
              </a:rPr>
              <a:t>http://mypresentation.ru/documents/f5349345e9ccad9ba12cfd6fcf3f538e/img15.jpg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9. </a:t>
            </a:r>
            <a:r>
              <a:rPr lang="ru-RU" sz="1500">
                <a:hlinkClick r:id="rId14"/>
              </a:rPr>
              <a:t>http://ribak-ribaky.ru/images/slych/karas.jpg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10. </a:t>
            </a:r>
            <a:r>
              <a:rPr lang="ru-RU" sz="1500">
                <a:hlinkClick r:id="rId15"/>
              </a:rPr>
              <a:t>http://ribak-ribaky.ru/images/slych/okun.jpg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11. </a:t>
            </a:r>
            <a:r>
              <a:rPr lang="ru-RU" sz="1500">
                <a:hlinkClick r:id="rId16"/>
              </a:rPr>
              <a:t>http://tolstolob.ru/wp-content/uploads/2012/10/YOrsh.jpg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12. </a:t>
            </a:r>
            <a:r>
              <a:rPr lang="ru-RU" sz="1500">
                <a:hlinkClick r:id="rId17"/>
              </a:rPr>
              <a:t>http://www.luckyfishing.ru/temp/wordpress/wp-content/uploads/934bea62f68c1b4a68bc6f718fd059eb_f423.png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13. </a:t>
            </a:r>
            <a:r>
              <a:rPr lang="ru-RU" sz="1500">
                <a:hlinkClick r:id="rId18"/>
              </a:rPr>
              <a:t>http://tolstolob.ru/wp-content/uploads/2012/10/SHHuka.jpg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14. </a:t>
            </a:r>
            <a:r>
              <a:rPr lang="ru-RU" sz="1500">
                <a:hlinkClick r:id="rId19"/>
              </a:rPr>
              <a:t>http://arstyle.org/uploads/posts/2010-01/1264203310_1229630027_seafishpsd.jpg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15. </a:t>
            </a:r>
            <a:r>
              <a:rPr lang="ru-RU" sz="1500">
                <a:hlinkClick r:id="rId20"/>
              </a:rPr>
              <a:t>http://www.meinfish.ru/images/riba-mech2.jpg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16. </a:t>
            </a:r>
            <a:r>
              <a:rPr lang="ru-RU" sz="1500">
                <a:hlinkClick r:id="rId21"/>
              </a:rPr>
              <a:t>http://900igr.net/datai/morskie-zhiteli/Ryby-morskie-2.files/0021-021-Morskoj-chjort.jpg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17. </a:t>
            </a:r>
            <a:r>
              <a:rPr lang="ru-RU" sz="1500">
                <a:hlinkClick r:id="rId22"/>
              </a:rPr>
              <a:t>http://s00.yaplakal.com/pics/pics_original/8/0/6/4619608.jpg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18. </a:t>
            </a:r>
            <a:r>
              <a:rPr lang="ru-RU" sz="1500">
                <a:hlinkClick r:id="rId23"/>
              </a:rPr>
              <a:t>http://righttalk.bbnow.ru/uploads/0002/74/04/135404-1-f.jpg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19. </a:t>
            </a:r>
            <a:r>
              <a:rPr lang="ru-RU" sz="1500">
                <a:hlinkClick r:id="rId24"/>
              </a:rPr>
              <a:t>http://img373.imageshack.us/img373/8324/07bz6.jpg</a:t>
            </a:r>
            <a:r>
              <a:rPr lang="ru-RU" sz="1500"/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500"/>
              <a:t>Материал взят из: </a:t>
            </a:r>
            <a:r>
              <a:rPr lang="ru-RU" sz="1500">
                <a:hlinkClick r:id="rId25"/>
              </a:rPr>
              <a:t>http://hipermir.ru/topic/ryby/</a:t>
            </a:r>
            <a:r>
              <a:rPr lang="ru-RU" sz="1500"/>
              <a:t>  </a:t>
            </a:r>
            <a:r>
              <a:rPr lang="ru-RU" sz="1500">
                <a:hlinkClick r:id="rId26"/>
              </a:rPr>
              <a:t>http://ucheba-legko.ru/education/biologiya/7_klass/mnogoobrazie_jivotnyih/mnogokletochnyie_jivotnyie/pozvonochnyie/klassyi_ryib/lecture_obschaya_harakteristika_ryib.html</a:t>
            </a:r>
            <a:r>
              <a:rPr lang="ru-RU" sz="15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/>
          </p:cNvSpPr>
          <p:nvPr/>
        </p:nvSpPr>
        <p:spPr bwMode="auto">
          <a:xfrm>
            <a:off x="323849" y="188640"/>
            <a:ext cx="8569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Рыбы </a:t>
            </a:r>
            <a:r>
              <a:rPr lang="ru-RU" sz="2800" dirty="0">
                <a:solidFill>
                  <a:srgbClr val="002060"/>
                </a:solidFill>
              </a:rPr>
              <a:t>- </a:t>
            </a:r>
            <a:r>
              <a:rPr lang="ru-RU" sz="2800" i="1" dirty="0">
                <a:solidFill>
                  <a:srgbClr val="002060"/>
                </a:solidFill>
              </a:rPr>
              <a:t>это водные жители, тело которых </a:t>
            </a:r>
          </a:p>
          <a:p>
            <a:pPr algn="ctr"/>
            <a:r>
              <a:rPr lang="ru-RU" sz="2800" i="1" dirty="0">
                <a:solidFill>
                  <a:srgbClr val="002060"/>
                </a:solidFill>
              </a:rPr>
              <a:t>покрыто чешуёй. </a:t>
            </a:r>
          </a:p>
        </p:txBody>
      </p:sp>
      <p:sp>
        <p:nvSpPr>
          <p:cNvPr id="15362" name="AutoShape 6" descr="i?id=e586218f75aca373f8c3985d107e1b35&amp;n=33&amp;h=17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/>
          </a:p>
        </p:txBody>
      </p:sp>
      <p:pic>
        <p:nvPicPr>
          <p:cNvPr id="15363" name="Picture 8" descr="Cyprinus_carpio_GLERL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169" y="1228370"/>
            <a:ext cx="7094686" cy="363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CFFBDE-BBE0-4943-BFCD-A08F5EE4BBF3}"/>
              </a:ext>
            </a:extLst>
          </p:cNvPr>
          <p:cNvSpPr/>
          <p:nvPr/>
        </p:nvSpPr>
        <p:spPr>
          <a:xfrm>
            <a:off x="89756" y="4866730"/>
            <a:ext cx="8964488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i="1" dirty="0">
                <a:solidFill>
                  <a:srgbClr val="000099"/>
                </a:solidFill>
              </a:rPr>
              <a:t>При помощи плавников рыбы поворачиваются    в воде и меняют направление. </a:t>
            </a: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i="1" dirty="0">
                <a:solidFill>
                  <a:srgbClr val="000099"/>
                </a:solidFill>
              </a:rPr>
              <a:t>Рулём для них служит хвост.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0" y="5949950"/>
            <a:ext cx="9144000" cy="603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500" i="1">
                <a:solidFill>
                  <a:srgbClr val="6600CC"/>
                </a:solidFill>
              </a:rPr>
              <a:t> </a:t>
            </a:r>
            <a:r>
              <a:rPr lang="ru-RU" sz="2500" i="1">
                <a:solidFill>
                  <a:srgbClr val="000099"/>
                </a:solidFill>
              </a:rPr>
              <a:t>Тело рыбы состоит из головы, туловища, хвоста и плавников.</a:t>
            </a:r>
            <a:endParaRPr lang="en-US" sz="2500" i="1">
              <a:solidFill>
                <a:srgbClr val="000099"/>
              </a:solidFill>
            </a:endParaRPr>
          </a:p>
        </p:txBody>
      </p:sp>
      <p:pic>
        <p:nvPicPr>
          <p:cNvPr id="16386" name="Picture 6" descr="Точечный 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35321"/>
            <a:ext cx="7416775" cy="52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body" idx="1"/>
          </p:nvPr>
        </p:nvSpPr>
        <p:spPr>
          <a:xfrm>
            <a:off x="-180975" y="1486699"/>
            <a:ext cx="4752975" cy="50419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i="1" dirty="0">
                <a:solidFill>
                  <a:srgbClr val="000099"/>
                </a:solidFill>
              </a:rPr>
              <a:t>Дышат рыбы при помощи жабр. Они закрывают жабры и набирают полный рот воды, а потом открывают жабры и выпускают через них воду, «забирая» из воды кислород.</a:t>
            </a:r>
          </a:p>
        </p:txBody>
      </p:sp>
      <p:pic>
        <p:nvPicPr>
          <p:cNvPr id="18434" name="Picture 9" descr="s1205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15843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3" descr="animals-12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58559">
            <a:off x="3707235" y="-145075"/>
            <a:ext cx="5904656" cy="589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064500" cy="1268412"/>
          </a:xfrm>
        </p:spPr>
        <p:txBody>
          <a:bodyPr/>
          <a:lstStyle/>
          <a:p>
            <a:r>
              <a:rPr lang="ru-RU" sz="2800" i="1" dirty="0">
                <a:solidFill>
                  <a:srgbClr val="013677"/>
                </a:solidFill>
              </a:rPr>
              <a:t>Большинство рыб мечут икру.</a:t>
            </a:r>
            <a:br>
              <a:rPr lang="ru-RU" sz="2800" i="1" dirty="0">
                <a:solidFill>
                  <a:srgbClr val="013677"/>
                </a:solidFill>
              </a:rPr>
            </a:br>
            <a:r>
              <a:rPr lang="ru-RU" sz="2800" i="1" dirty="0">
                <a:solidFill>
                  <a:srgbClr val="013677"/>
                </a:solidFill>
              </a:rPr>
              <a:t>Из каждой икринки потом появляются мальки. Они не совсем похожи на взрослых рыб.</a:t>
            </a:r>
            <a:br>
              <a:rPr lang="ru-RU" sz="2800" i="1" dirty="0">
                <a:solidFill>
                  <a:srgbClr val="013677"/>
                </a:solidFill>
              </a:rPr>
            </a:br>
            <a:r>
              <a:rPr lang="ru-RU" sz="2800" i="1" dirty="0">
                <a:solidFill>
                  <a:srgbClr val="013677"/>
                </a:solidFill>
              </a:rPr>
              <a:t>Но пройдёт немного времени и мальки превратятся во взрослых рыб.</a:t>
            </a:r>
          </a:p>
        </p:txBody>
      </p:sp>
      <p:pic>
        <p:nvPicPr>
          <p:cNvPr id="19458" name="Picture 6" descr="1604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644" y="749515"/>
            <a:ext cx="4248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5232727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764704"/>
            <a:ext cx="41719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-108520" y="1484784"/>
            <a:ext cx="4248150" cy="5040312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i="1" dirty="0">
                <a:solidFill>
                  <a:srgbClr val="000099"/>
                </a:solidFill>
              </a:rPr>
              <a:t>Зимой, когда вода замерзает, рыбы опускаются на дно. В это время они ведут малоподвижный образ жизни, мало питаются. Но в воде подо льдом очень мало кислорода, поэтому люди делают проруби, чтобы рыбам было легче дышать.</a:t>
            </a:r>
          </a:p>
        </p:txBody>
      </p:sp>
      <p:pic>
        <p:nvPicPr>
          <p:cNvPr id="20482" name="Picture 5" descr="66dab9284eb46adbfc17881dd571e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268760"/>
            <a:ext cx="4968552" cy="509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img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4652963"/>
            <a:ext cx="8229600" cy="1689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Карась</a:t>
            </a:r>
            <a:r>
              <a:rPr lang="ru-RU" i="1">
                <a:solidFill>
                  <a:srgbClr val="000099"/>
                </a:solidFill>
              </a:rPr>
              <a:t> – речная рыба, размером от 30 до 50 см. </a:t>
            </a:r>
          </a:p>
          <a:p>
            <a:pPr algn="ctr">
              <a:buFont typeface="Arial" charset="0"/>
              <a:buNone/>
            </a:pPr>
            <a:r>
              <a:rPr lang="ru-RU" i="1">
                <a:solidFill>
                  <a:srgbClr val="000099"/>
                </a:solidFill>
              </a:rPr>
              <a:t>Бывает золотой и серебряный караси.</a:t>
            </a:r>
            <a:br>
              <a:rPr lang="ru-RU" i="1">
                <a:solidFill>
                  <a:srgbClr val="000099"/>
                </a:solidFill>
              </a:rPr>
            </a:br>
            <a:endParaRPr lang="ru-RU" i="1">
              <a:solidFill>
                <a:srgbClr val="000099"/>
              </a:solidFill>
            </a:endParaRPr>
          </a:p>
        </p:txBody>
      </p:sp>
      <p:pic>
        <p:nvPicPr>
          <p:cNvPr id="22530" name="Picture 5" descr="kar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2656"/>
            <a:ext cx="8137525" cy="390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457200" y="4581525"/>
            <a:ext cx="8229600" cy="15446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>
                <a:solidFill>
                  <a:srgbClr val="FFFF00"/>
                </a:solidFill>
              </a:rPr>
              <a:t>Окунь</a:t>
            </a:r>
            <a:r>
              <a:rPr lang="ru-RU" i="1">
                <a:solidFill>
                  <a:srgbClr val="FFFF00"/>
                </a:solidFill>
              </a:rPr>
              <a:t> </a:t>
            </a:r>
            <a:r>
              <a:rPr lang="ru-RU" i="1">
                <a:solidFill>
                  <a:srgbClr val="000099"/>
                </a:solidFill>
              </a:rPr>
              <a:t>– небольшая речная рыбка длиной до 30 см. </a:t>
            </a:r>
          </a:p>
          <a:p>
            <a:pPr algn="ctr">
              <a:buFont typeface="Arial" charset="0"/>
              <a:buNone/>
            </a:pPr>
            <a:r>
              <a:rPr lang="ru-RU" i="1">
                <a:solidFill>
                  <a:srgbClr val="000099"/>
                </a:solidFill>
              </a:rPr>
              <a:t>Несмотря на то, что она маленькая, окунь- хищная рыба.</a:t>
            </a:r>
          </a:p>
        </p:txBody>
      </p:sp>
      <p:pic>
        <p:nvPicPr>
          <p:cNvPr id="23554" name="Picture 5" descr="ok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418" y="476672"/>
            <a:ext cx="7777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934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Impact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Большинство рыб мечут икру. Из каждой икринки потом появляются мальки. Они не совсем похожи на взрослых рыб. Но пройдёт немного времени и мальки превратятся во взрослых рыб.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использованных источников: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50</cp:revision>
  <dcterms:created xsi:type="dcterms:W3CDTF">2013-08-21T19:17:07Z</dcterms:created>
  <dcterms:modified xsi:type="dcterms:W3CDTF">2020-04-29T11:47:47Z</dcterms:modified>
</cp:coreProperties>
</file>