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4" r:id="rId3"/>
    <p:sldId id="265" r:id="rId4"/>
    <p:sldId id="266" r:id="rId5"/>
    <p:sldId id="267" r:id="rId6"/>
    <p:sldId id="260" r:id="rId7"/>
    <p:sldId id="271" r:id="rId8"/>
    <p:sldId id="272" r:id="rId9"/>
    <p:sldId id="274" r:id="rId10"/>
    <p:sldId id="275" r:id="rId11"/>
    <p:sldId id="276" r:id="rId12"/>
    <p:sldId id="277" r:id="rId13"/>
    <p:sldId id="278" r:id="rId14"/>
    <p:sldId id="279" r:id="rId15"/>
    <p:sldId id="28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124" d="100"/>
          <a:sy n="124" d="100"/>
        </p:scale>
        <p:origin x="12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68C4FF4-6EE1-4A76-9B8F-B2F594D6C874}"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BF7A747-1B53-4B3F-B8D2-D8AB0E12814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24BD201-5F9C-4593-BEFD-74C971F0B552}"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B22E6F0-797A-404D-B2F0-96032D2C16E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37A3035-02C7-4538-A480-C6887B19F5A6}"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518664C-3B03-4311-A452-8E87A1DF2E36}"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62FDA9A-A9AF-4522-BA4E-959710ABA8F2}"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4C3DF-49FF-4AA4-A1AB-8615103FAECA}"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81C31E6-6AC6-4E62-806B-D0CB1E8C6262}"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1B0E188-B191-46AC-99B7-5113417AE6A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9E59BE0-226E-4980-AAF5-F1A9DF7C7AE8}"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8ED8319C-EFFD-43A6-A723-9E31BBA50F6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194FB44-2B3A-4EA5-B708-4FEB9F41BBF1}" type="datetimeFigureOut">
              <a:rPr lang="ru-RU">
                <a:solidFill>
                  <a:prstClr val="black"/>
                </a:solidFill>
                <a:latin typeface="Arial" charset="0"/>
                <a:cs typeface="Arial" charset="0"/>
              </a:rPr>
              <a:pPr fontAlgn="base">
                <a:spcBef>
                  <a:spcPct val="0"/>
                </a:spcBef>
                <a:spcAft>
                  <a:spcPct val="0"/>
                </a:spcAft>
                <a:defRPr/>
              </a:pPr>
              <a:t>23.04.2020</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51498-F984-481A-8E8C-4DDFA9BC918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971601" y="1357298"/>
            <a:ext cx="7360625" cy="3838803"/>
            <a:chOff x="1115616" y="1178588"/>
            <a:chExt cx="7324518" cy="4790649"/>
          </a:xfrm>
        </p:grpSpPr>
        <p:sp>
          <p:nvSpPr>
            <p:cNvPr id="5" name="Прямоугольник 4"/>
            <p:cNvSpPr/>
            <p:nvPr/>
          </p:nvSpPr>
          <p:spPr>
            <a:xfrm>
              <a:off x="1115616" y="1178588"/>
              <a:ext cx="7165477" cy="2880682"/>
            </a:xfrm>
            <a:prstGeom prst="rect">
              <a:avLst/>
            </a:prstGeom>
            <a:noFill/>
          </p:spPr>
          <p:txBody>
            <a:bodyPr wrap="square">
              <a:spAutoFit/>
            </a:bodyPr>
            <a:lstStyle/>
            <a:p>
              <a:pPr algn="ctr" fontAlgn="base">
                <a:spcBef>
                  <a:spcPct val="0"/>
                </a:spcBef>
                <a:spcAft>
                  <a:spcPct val="0"/>
                </a:spcAft>
                <a:defRPr/>
              </a:pPr>
              <a:r>
                <a:rPr lang="ru-RU" sz="7200" b="1" dirty="0">
                  <a:ln w="19050">
                    <a:solidFill>
                      <a:prstClr val="white"/>
                    </a:solidFill>
                    <a:prstDash val="solid"/>
                  </a:ln>
                  <a:solidFill>
                    <a:schemeClr val="accent3">
                      <a:lumMod val="50000"/>
                    </a:schemeClr>
                  </a:solidFill>
                  <a:effectLst>
                    <a:outerShdw blurRad="50000" dist="50800" dir="7500000" algn="tl">
                      <a:srgbClr val="000000">
                        <a:shade val="5000"/>
                        <a:alpha val="35000"/>
                      </a:srgbClr>
                    </a:outerShdw>
                  </a:effectLst>
                  <a:latin typeface="+mj-lt"/>
                  <a:cs typeface="Arial" charset="0"/>
                </a:rPr>
                <a:t>Бумажный торт  с сюрпризом</a:t>
              </a:r>
            </a:p>
          </p:txBody>
        </p:sp>
        <p:sp>
          <p:nvSpPr>
            <p:cNvPr id="6" name="Прямоугольник 5"/>
            <p:cNvSpPr/>
            <p:nvPr/>
          </p:nvSpPr>
          <p:spPr>
            <a:xfrm>
              <a:off x="4672494" y="4932191"/>
              <a:ext cx="3767640" cy="1037046"/>
            </a:xfrm>
            <a:prstGeom prst="rect">
              <a:avLst/>
            </a:prstGeom>
          </p:spPr>
          <p:txBody>
            <a:bodyPr wrap="square">
              <a:spAutoFit/>
            </a:bodyPr>
            <a:lstStyle/>
            <a:p>
              <a:pPr algn="ctr" fontAlgn="base">
                <a:spcBef>
                  <a:spcPct val="0"/>
                </a:spcBef>
                <a:spcAft>
                  <a:spcPct val="0"/>
                </a:spcAft>
                <a:defRPr/>
              </a:pPr>
              <a:r>
                <a:rPr lang="ru-RU" sz="2400" dirty="0">
                  <a:solidFill>
                    <a:schemeClr val="accent3">
                      <a:lumMod val="50000"/>
                    </a:schemeClr>
                  </a:solidFill>
                  <a:effectLst>
                    <a:outerShdw blurRad="38100" dist="38100" dir="2700000" algn="tl">
                      <a:srgbClr val="000000">
                        <a:alpha val="43137"/>
                      </a:srgbClr>
                    </a:outerShdw>
                  </a:effectLst>
                  <a:latin typeface="+mj-lt"/>
                  <a:cs typeface="Arial" charset="0"/>
                </a:rPr>
                <a:t>ОБЪЕДИНЕНИЕ «СЛАДКИЕ  ПОДАРКИ»</a:t>
              </a:r>
            </a:p>
          </p:txBody>
        </p:sp>
      </p:grpSp>
    </p:spTree>
    <p:extLst>
      <p:ext uri="{BB962C8B-B14F-4D97-AF65-F5344CB8AC3E}">
        <p14:creationId xmlns:p14="http://schemas.microsoft.com/office/powerpoint/2010/main" val="258798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Настёна\Desktop\Новая папка\20180109114545.jpg"/>
          <p:cNvPicPr/>
          <p:nvPr/>
        </p:nvPicPr>
        <p:blipFill>
          <a:blip r:embed="rId2" cstate="print"/>
          <a:srcRect/>
          <a:stretch>
            <a:fillRect/>
          </a:stretch>
        </p:blipFill>
        <p:spPr bwMode="auto">
          <a:xfrm>
            <a:off x="1571604" y="1714488"/>
            <a:ext cx="5976965" cy="4335385"/>
          </a:xfrm>
          <a:prstGeom prst="rect">
            <a:avLst/>
          </a:prstGeom>
          <a:noFill/>
          <a:ln w="9525">
            <a:noFill/>
            <a:miter lim="800000"/>
            <a:headEnd/>
            <a:tailEnd/>
          </a:ln>
        </p:spPr>
      </p:pic>
      <p:sp>
        <p:nvSpPr>
          <p:cNvPr id="1025" name="Rectangle 1"/>
          <p:cNvSpPr>
            <a:spLocks noChangeArrowheads="1"/>
          </p:cNvSpPr>
          <p:nvPr/>
        </p:nvSpPr>
        <p:spPr bwMode="auto">
          <a:xfrm>
            <a:off x="1000100" y="714356"/>
            <a:ext cx="707236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 помощью лент, тесьмы, кружев украшаем боковые стороны упаковки.</a:t>
            </a:r>
            <a:endParaRPr kumimoji="0" lang="ru-RU"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Настёна\Desktop\Новая папка\20180109115147.jpg"/>
          <p:cNvPicPr/>
          <p:nvPr/>
        </p:nvPicPr>
        <p:blipFill>
          <a:blip r:embed="rId2" cstate="print"/>
          <a:srcRect/>
          <a:stretch>
            <a:fillRect/>
          </a:stretch>
        </p:blipFill>
        <p:spPr bwMode="auto">
          <a:xfrm>
            <a:off x="1571604" y="1857364"/>
            <a:ext cx="6000792" cy="4042795"/>
          </a:xfrm>
          <a:prstGeom prst="rect">
            <a:avLst/>
          </a:prstGeom>
          <a:noFill/>
          <a:ln w="9525">
            <a:noFill/>
            <a:miter lim="800000"/>
            <a:headEnd/>
            <a:tailEnd/>
          </a:ln>
        </p:spPr>
      </p:pic>
      <p:sp>
        <p:nvSpPr>
          <p:cNvPr id="26625" name="Rectangle 1"/>
          <p:cNvSpPr>
            <a:spLocks noChangeArrowheads="1"/>
          </p:cNvSpPr>
          <p:nvPr/>
        </p:nvSpPr>
        <p:spPr bwMode="auto">
          <a:xfrm>
            <a:off x="1285852" y="642918"/>
            <a:ext cx="650085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Затем оформляем верх нашего кусочка торта бусинами, цветочками, бантиками и т.д.</a:t>
            </a:r>
            <a:endParaRPr kumimoji="0" lang="ru-RU"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Настёна\Desktop\Новая папка\20180109120332-1.jpg"/>
          <p:cNvPicPr/>
          <p:nvPr/>
        </p:nvPicPr>
        <p:blipFill>
          <a:blip r:embed="rId2" cstate="print"/>
          <a:srcRect/>
          <a:stretch>
            <a:fillRect/>
          </a:stretch>
        </p:blipFill>
        <p:spPr bwMode="auto">
          <a:xfrm>
            <a:off x="1928794" y="1285860"/>
            <a:ext cx="4786346" cy="3429024"/>
          </a:xfrm>
          <a:prstGeom prst="rect">
            <a:avLst/>
          </a:prstGeom>
          <a:noFill/>
          <a:ln w="9525">
            <a:noFill/>
            <a:miter lim="800000"/>
            <a:headEnd/>
            <a:tailEnd/>
          </a:ln>
        </p:spPr>
      </p:pic>
      <p:sp>
        <p:nvSpPr>
          <p:cNvPr id="3" name="Прямоугольник 2"/>
          <p:cNvSpPr/>
          <p:nvPr/>
        </p:nvSpPr>
        <p:spPr>
          <a:xfrm>
            <a:off x="714348" y="785795"/>
            <a:ext cx="7715304" cy="461665"/>
          </a:xfrm>
          <a:prstGeom prst="rect">
            <a:avLst/>
          </a:prstGeom>
        </p:spPr>
        <p:txBody>
          <a:bodyPr wrap="square">
            <a:spAutoFit/>
          </a:bodyPr>
          <a:lstStyle/>
          <a:p>
            <a:r>
              <a:rPr lang="ru-RU" sz="2400" dirty="0"/>
              <a:t>Вот такая красивая и оригинальная упаковка получилась. </a:t>
            </a:r>
          </a:p>
        </p:txBody>
      </p:sp>
      <p:sp>
        <p:nvSpPr>
          <p:cNvPr id="4" name="Прямоугольник 3"/>
          <p:cNvSpPr/>
          <p:nvPr/>
        </p:nvSpPr>
        <p:spPr>
          <a:xfrm>
            <a:off x="714348" y="4714884"/>
            <a:ext cx="7715304" cy="1631216"/>
          </a:xfrm>
          <a:prstGeom prst="rect">
            <a:avLst/>
          </a:prstGeom>
        </p:spPr>
        <p:txBody>
          <a:bodyPr wrap="square">
            <a:spAutoFit/>
          </a:bodyPr>
          <a:lstStyle/>
          <a:p>
            <a:r>
              <a:rPr lang="ru-RU" sz="2000" dirty="0"/>
              <a:t>Если сложить рядом 12 таких кусочков, получится целый торт. Можно связать все кусочки атласной лентой. Если использовать настоящую пластиковую коробку для упаковки торта, его реально принять за настоящий. Также можно сделать многоярусный бумажный торт.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Настёна\Desktop\Новая папка\20180110084301.jpg"/>
          <p:cNvPicPr>
            <a:picLocks noChangeAspect="1" noChangeArrowheads="1"/>
          </p:cNvPicPr>
          <p:nvPr/>
        </p:nvPicPr>
        <p:blipFill>
          <a:blip r:embed="rId2" cstate="print"/>
          <a:srcRect/>
          <a:stretch>
            <a:fillRect/>
          </a:stretch>
        </p:blipFill>
        <p:spPr bwMode="auto">
          <a:xfrm>
            <a:off x="3929058" y="3357562"/>
            <a:ext cx="4572032" cy="2836509"/>
          </a:xfrm>
          <a:prstGeom prst="rect">
            <a:avLst/>
          </a:prstGeom>
          <a:noFill/>
        </p:spPr>
      </p:pic>
      <p:pic>
        <p:nvPicPr>
          <p:cNvPr id="27650" name="Picture 2" descr="C:\Users\Настёна\Desktop\Новая папка\20180110084152-1.jpg"/>
          <p:cNvPicPr>
            <a:picLocks noChangeAspect="1" noChangeArrowheads="1"/>
          </p:cNvPicPr>
          <p:nvPr/>
        </p:nvPicPr>
        <p:blipFill>
          <a:blip r:embed="rId3" cstate="print"/>
          <a:srcRect/>
          <a:stretch>
            <a:fillRect/>
          </a:stretch>
        </p:blipFill>
        <p:spPr bwMode="auto">
          <a:xfrm>
            <a:off x="928662" y="928670"/>
            <a:ext cx="4071966" cy="2874239"/>
          </a:xfrm>
          <a:prstGeom prst="rect">
            <a:avLst/>
          </a:prstGeom>
          <a:noFill/>
        </p:spPr>
      </p:pic>
      <p:sp>
        <p:nvSpPr>
          <p:cNvPr id="4" name="Прямоугольник 3"/>
          <p:cNvSpPr/>
          <p:nvPr/>
        </p:nvSpPr>
        <p:spPr>
          <a:xfrm>
            <a:off x="5000628" y="857232"/>
            <a:ext cx="3357586" cy="1323439"/>
          </a:xfrm>
          <a:prstGeom prst="rect">
            <a:avLst/>
          </a:prstGeom>
        </p:spPr>
        <p:txBody>
          <a:bodyPr wrap="square">
            <a:spAutoFit/>
          </a:bodyPr>
          <a:lstStyle/>
          <a:p>
            <a:pPr algn="ctr"/>
            <a:r>
              <a:rPr lang="ru-RU" sz="4000" b="1" dirty="0">
                <a:latin typeface="Cambria" pitchFamily="18" charset="0"/>
              </a:rPr>
              <a:t>Варианты оформления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Настёна\Desktop\Новая папка\20180110084331-1.jpg"/>
          <p:cNvPicPr>
            <a:picLocks noChangeAspect="1" noChangeArrowheads="1"/>
          </p:cNvPicPr>
          <p:nvPr/>
        </p:nvPicPr>
        <p:blipFill>
          <a:blip r:embed="rId2" cstate="print"/>
          <a:srcRect/>
          <a:stretch>
            <a:fillRect/>
          </a:stretch>
        </p:blipFill>
        <p:spPr bwMode="auto">
          <a:xfrm>
            <a:off x="611560" y="642918"/>
            <a:ext cx="4214842" cy="3100908"/>
          </a:xfrm>
          <a:prstGeom prst="rect">
            <a:avLst/>
          </a:prstGeom>
          <a:noFill/>
        </p:spPr>
      </p:pic>
      <p:pic>
        <p:nvPicPr>
          <p:cNvPr id="28675" name="Picture 3" descr="C:\Users\Настёна\Desktop\Новая папка\20180110084631-1.jpg"/>
          <p:cNvPicPr>
            <a:picLocks noChangeAspect="1" noChangeArrowheads="1"/>
          </p:cNvPicPr>
          <p:nvPr/>
        </p:nvPicPr>
        <p:blipFill>
          <a:blip r:embed="rId3" cstate="print"/>
          <a:srcRect/>
          <a:stretch>
            <a:fillRect/>
          </a:stretch>
        </p:blipFill>
        <p:spPr bwMode="auto">
          <a:xfrm>
            <a:off x="4000496" y="3071810"/>
            <a:ext cx="4447395" cy="3143272"/>
          </a:xfrm>
          <a:prstGeom prst="rect">
            <a:avLst/>
          </a:prstGeom>
          <a:noFill/>
        </p:spPr>
      </p:pic>
      <p:sp>
        <p:nvSpPr>
          <p:cNvPr id="2" name="Прямоугольник 1">
            <a:extLst>
              <a:ext uri="{FF2B5EF4-FFF2-40B4-BE49-F238E27FC236}">
                <a16:creationId xmlns:a16="http://schemas.microsoft.com/office/drawing/2014/main" id="{EAA3A46E-D800-41D7-B037-8AA82CD11F28}"/>
              </a:ext>
            </a:extLst>
          </p:cNvPr>
          <p:cNvSpPr/>
          <p:nvPr/>
        </p:nvSpPr>
        <p:spPr>
          <a:xfrm>
            <a:off x="4363186" y="980728"/>
            <a:ext cx="4572000" cy="1323439"/>
          </a:xfrm>
          <a:prstGeom prst="rect">
            <a:avLst/>
          </a:prstGeom>
        </p:spPr>
        <p:txBody>
          <a:bodyPr>
            <a:spAutoFit/>
          </a:bodyPr>
          <a:lstStyle/>
          <a:p>
            <a:pPr lvl="0" algn="ctr"/>
            <a:r>
              <a:rPr lang="ru-RU" sz="4000" b="1" dirty="0">
                <a:solidFill>
                  <a:prstClr val="black"/>
                </a:solidFill>
                <a:latin typeface="Cambria" pitchFamily="18" charset="0"/>
              </a:rPr>
              <a:t>Варианты оформления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Настёна\Desktop\Новая папка\20180110084518-1.jpg"/>
          <p:cNvPicPr>
            <a:picLocks noChangeAspect="1" noChangeArrowheads="1"/>
          </p:cNvPicPr>
          <p:nvPr/>
        </p:nvPicPr>
        <p:blipFill>
          <a:blip r:embed="rId2" cstate="print"/>
          <a:srcRect/>
          <a:stretch>
            <a:fillRect/>
          </a:stretch>
        </p:blipFill>
        <p:spPr bwMode="auto">
          <a:xfrm>
            <a:off x="1000100" y="857232"/>
            <a:ext cx="7297637" cy="52864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00174"/>
            <a:ext cx="8229600" cy="928694"/>
          </a:xfrm>
        </p:spPr>
        <p:txBody>
          <a:bodyPr/>
          <a:lstStyle/>
          <a:p>
            <a:r>
              <a:rPr lang="ru-RU" sz="4800" b="1" dirty="0">
                <a:ln w="19050">
                  <a:solidFill>
                    <a:prstClr val="white"/>
                  </a:solidFill>
                  <a:prstDash val="solid"/>
                </a:ln>
                <a:solidFill>
                  <a:schemeClr val="accent6">
                    <a:lumMod val="75000"/>
                  </a:schemeClr>
                </a:solidFill>
                <a:effectLst>
                  <a:outerShdw blurRad="50000" dist="50800" dir="7500000" algn="tl">
                    <a:srgbClr val="000000">
                      <a:shade val="5000"/>
                      <a:alpha val="35000"/>
                    </a:srgbClr>
                  </a:outerShdw>
                </a:effectLst>
                <a:latin typeface="Monotype Corsiva" pitchFamily="66" charset="0"/>
                <a:cs typeface="Arial" charset="0"/>
              </a:rPr>
              <a:t>Бумажный торт с сюрпризом</a:t>
            </a:r>
            <a:br>
              <a:rPr lang="ru-RU" sz="4800" b="1" dirty="0">
                <a:ln w="19050">
                  <a:solidFill>
                    <a:prstClr val="white"/>
                  </a:solidFill>
                  <a:prstDash val="solid"/>
                </a:ln>
                <a:solidFill>
                  <a:schemeClr val="accent6">
                    <a:lumMod val="75000"/>
                  </a:schemeClr>
                </a:solidFill>
                <a:effectLst>
                  <a:outerShdw blurRad="50000" dist="50800" dir="7500000" algn="tl">
                    <a:srgbClr val="000000">
                      <a:shade val="5000"/>
                      <a:alpha val="35000"/>
                    </a:srgbClr>
                  </a:outerShdw>
                </a:effectLst>
                <a:latin typeface="Monotype Corsiva" pitchFamily="66" charset="0"/>
                <a:cs typeface="Arial" charset="0"/>
              </a:rPr>
            </a:br>
            <a:endParaRPr lang="ru-RU" sz="4800" dirty="0">
              <a:solidFill>
                <a:schemeClr val="accent6">
                  <a:lumMod val="75000"/>
                </a:schemeClr>
              </a:solidFill>
            </a:endParaRPr>
          </a:p>
        </p:txBody>
      </p:sp>
      <p:sp>
        <p:nvSpPr>
          <p:cNvPr id="3" name="Объект 2"/>
          <p:cNvSpPr>
            <a:spLocks noGrp="1"/>
          </p:cNvSpPr>
          <p:nvPr>
            <p:ph idx="1"/>
          </p:nvPr>
        </p:nvSpPr>
        <p:spPr>
          <a:xfrm>
            <a:off x="788776" y="2285992"/>
            <a:ext cx="7715304" cy="3829539"/>
          </a:xfrm>
        </p:spPr>
        <p:txBody>
          <a:bodyPr/>
          <a:lstStyle/>
          <a:p>
            <a:pPr>
              <a:buNone/>
            </a:pPr>
            <a:r>
              <a:rPr lang="ru-RU" sz="2000" b="1" u="sng" dirty="0"/>
              <a:t>Цель</a:t>
            </a:r>
            <a:r>
              <a:rPr lang="ru-RU" sz="2000" b="1" dirty="0"/>
              <a:t>: </a:t>
            </a:r>
          </a:p>
          <a:p>
            <a:pPr>
              <a:buFont typeface="Wingdings" pitchFamily="2" charset="2"/>
              <a:buChar char="§"/>
            </a:pPr>
            <a:r>
              <a:rPr lang="ru-RU" sz="2000" dirty="0"/>
              <a:t>научить делать подарочную упаковку.</a:t>
            </a:r>
          </a:p>
          <a:p>
            <a:pPr>
              <a:buNone/>
            </a:pPr>
            <a:r>
              <a:rPr lang="ru-RU" sz="2000" b="1" dirty="0"/>
              <a:t>Задачи: </a:t>
            </a:r>
          </a:p>
          <a:p>
            <a:r>
              <a:rPr lang="en-US" sz="2000" dirty="0" err="1"/>
              <a:t>развивать</a:t>
            </a:r>
            <a:r>
              <a:rPr lang="en-US" sz="2000" dirty="0"/>
              <a:t> </a:t>
            </a:r>
            <a:r>
              <a:rPr lang="en-US" sz="2000" dirty="0" err="1"/>
              <a:t>логическое</a:t>
            </a:r>
            <a:r>
              <a:rPr lang="en-US" sz="2000" dirty="0"/>
              <a:t> </a:t>
            </a:r>
            <a:r>
              <a:rPr lang="en-US" sz="2000" dirty="0" err="1"/>
              <a:t>мышление</a:t>
            </a:r>
            <a:r>
              <a:rPr lang="en-US" sz="2000" dirty="0"/>
              <a:t>, </a:t>
            </a:r>
            <a:r>
              <a:rPr lang="en-US" sz="2000" dirty="0" err="1"/>
              <a:t>самостоятельность</a:t>
            </a:r>
            <a:r>
              <a:rPr lang="en-US" sz="2000" dirty="0"/>
              <a:t>, </a:t>
            </a:r>
            <a:r>
              <a:rPr lang="en-US" sz="2000" dirty="0" err="1"/>
              <a:t>воображение</a:t>
            </a:r>
            <a:r>
              <a:rPr lang="en-US" sz="2000" dirty="0"/>
              <a:t>, </a:t>
            </a:r>
            <a:r>
              <a:rPr lang="ru-RU" sz="2000" dirty="0"/>
              <a:t>фантазию, творческий потенциал учащихся, коммуникативные функции (умение работать в группе, вести диалог);</a:t>
            </a:r>
          </a:p>
          <a:p>
            <a:r>
              <a:rPr lang="ru-RU" sz="2000" dirty="0"/>
              <a:t>развивать умение дарить подарки;</a:t>
            </a:r>
          </a:p>
          <a:p>
            <a:r>
              <a:rPr lang="ru-RU" sz="2000" dirty="0"/>
              <a:t>формировать уверенности в себе;</a:t>
            </a:r>
          </a:p>
          <a:p>
            <a:r>
              <a:rPr lang="ru-RU" sz="2000" dirty="0"/>
              <a:t> </a:t>
            </a:r>
            <a:r>
              <a:rPr lang="en-US" sz="2000" dirty="0" err="1"/>
              <a:t>воспитывать</a:t>
            </a:r>
            <a:r>
              <a:rPr lang="en-US" sz="2000" dirty="0"/>
              <a:t>  </a:t>
            </a:r>
            <a:r>
              <a:rPr lang="en-US" sz="2000" dirty="0" err="1"/>
              <a:t>аккуратность</a:t>
            </a:r>
            <a:r>
              <a:rPr lang="ru-RU" sz="2000" dirty="0"/>
              <a:t>.</a:t>
            </a:r>
          </a:p>
          <a:p>
            <a:pPr>
              <a:buNone/>
            </a:pPr>
            <a:endParaRPr lang="ru-RU" dirty="0"/>
          </a:p>
        </p:txBody>
      </p:sp>
    </p:spTree>
    <p:extLst>
      <p:ext uri="{BB962C8B-B14F-4D97-AF65-F5344CB8AC3E}">
        <p14:creationId xmlns:p14="http://schemas.microsoft.com/office/powerpoint/2010/main" val="93817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22313" y="1000108"/>
            <a:ext cx="7772400" cy="4429155"/>
          </a:xfrm>
        </p:spPr>
        <p:txBody>
          <a:bodyPr/>
          <a:lstStyle/>
          <a:p>
            <a:pPr algn="ctr"/>
            <a:r>
              <a:rPr lang="ru-RU" sz="2800" dirty="0">
                <a:solidFill>
                  <a:schemeClr val="tx1">
                    <a:lumMod val="95000"/>
                    <a:lumOff val="5000"/>
                  </a:schemeClr>
                </a:solidFill>
              </a:rPr>
              <a:t>Праздник – это событие!</a:t>
            </a:r>
          </a:p>
          <a:p>
            <a:r>
              <a:rPr lang="ru-RU" sz="2800" dirty="0">
                <a:solidFill>
                  <a:schemeClr val="tx1">
                    <a:lumMod val="95000"/>
                    <a:lumOff val="5000"/>
                  </a:schemeClr>
                </a:solidFill>
              </a:rPr>
              <a:t>Скучен и неуютен дом, где праздник видят только по телевизору, где нет потребности время от времени собраться вместе за праздничным ужином, послушать любимую музыку, порадовать близких подарками. Сам по себе праздник не получится. Не придет в дом новогодняя елка. Не появятся подарки - сюрпризы, которые сделаны своими руками и берегут их тепло. </a:t>
            </a:r>
          </a:p>
          <a:p>
            <a:endParaRPr lang="ru-RU" dirty="0"/>
          </a:p>
        </p:txBody>
      </p:sp>
    </p:spTree>
    <p:extLst>
      <p:ext uri="{BB962C8B-B14F-4D97-AF65-F5344CB8AC3E}">
        <p14:creationId xmlns:p14="http://schemas.microsoft.com/office/powerpoint/2010/main" val="284415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57223" y="857233"/>
            <a:ext cx="7637489" cy="4500593"/>
          </a:xfrm>
        </p:spPr>
        <p:txBody>
          <a:bodyPr/>
          <a:lstStyle/>
          <a:p>
            <a:r>
              <a:rPr lang="ru-RU" sz="2800" dirty="0">
                <a:solidFill>
                  <a:schemeClr val="tx1">
                    <a:lumMod val="95000"/>
                    <a:lumOff val="5000"/>
                  </a:schemeClr>
                </a:solidFill>
              </a:rPr>
              <a:t>На праздники принято дарить подарки.</a:t>
            </a:r>
          </a:p>
          <a:p>
            <a:r>
              <a:rPr lang="ru-RU" sz="2800" dirty="0">
                <a:solidFill>
                  <a:schemeClr val="tx1">
                    <a:lumMod val="95000"/>
                    <a:lumOff val="5000"/>
                  </a:schemeClr>
                </a:solidFill>
              </a:rPr>
              <a:t>Каким должен быть подарок? А где мы можем взять подарок?</a:t>
            </a:r>
          </a:p>
          <a:p>
            <a:r>
              <a:rPr lang="ru-RU" sz="2800" dirty="0">
                <a:solidFill>
                  <a:schemeClr val="tx1">
                    <a:lumMod val="95000"/>
                    <a:lumOff val="5000"/>
                  </a:schemeClr>
                </a:solidFill>
              </a:rPr>
              <a:t>Выбирая подарок, надо учитывать увлечения и вкусы человека, которому вы хотите его подарить. Купленный от души, красиво упакованный подарок говорит о внимании, дружбе и любви.</a:t>
            </a:r>
          </a:p>
          <a:p>
            <a:r>
              <a:rPr lang="ru-RU" sz="2800" dirty="0">
                <a:solidFill>
                  <a:schemeClr val="tx1">
                    <a:lumMod val="95000"/>
                    <a:lumOff val="5000"/>
                  </a:schemeClr>
                </a:solidFill>
              </a:rPr>
              <a:t>В какой подарок мы вкладываем больше души? Конечно же, в тот, что сделали своими руками.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1538" y="1000109"/>
            <a:ext cx="6858048" cy="2286015"/>
          </a:xfrm>
        </p:spPr>
        <p:txBody>
          <a:bodyPr/>
          <a:lstStyle/>
          <a:p>
            <a:r>
              <a:rPr lang="ru-RU" sz="2800" dirty="0">
                <a:solidFill>
                  <a:schemeClr val="tx1">
                    <a:lumMod val="95000"/>
                    <a:lumOff val="5000"/>
                  </a:schemeClr>
                </a:solidFill>
              </a:rPr>
              <a:t>Бумажный торт с сюрпризом является одновременно и подарком, и красивой упаковкой. Ведь внутрь можно положить маленькую игрушку, сладости, пожелания, фото и т. 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1"/>
          <p:cNvGrpSpPr>
            <a:grpSpLocks/>
          </p:cNvGrpSpPr>
          <p:nvPr/>
        </p:nvGrpSpPr>
        <p:grpSpPr bwMode="auto">
          <a:xfrm>
            <a:off x="1331640" y="2020778"/>
            <a:ext cx="6715172" cy="3661277"/>
            <a:chOff x="607288" y="-815361"/>
            <a:chExt cx="7925152" cy="5277809"/>
          </a:xfrm>
        </p:grpSpPr>
        <p:sp>
          <p:nvSpPr>
            <p:cNvPr id="5" name="Прямоугольник 4"/>
            <p:cNvSpPr/>
            <p:nvPr/>
          </p:nvSpPr>
          <p:spPr>
            <a:xfrm>
              <a:off x="607288" y="-815361"/>
              <a:ext cx="7925152" cy="532400"/>
            </a:xfrm>
            <a:prstGeom prst="rect">
              <a:avLst/>
            </a:prstGeom>
          </p:spPr>
          <p:txBody>
            <a:bodyPr wrap="square">
              <a:spAutoFit/>
            </a:bodyPr>
            <a:lstStyle/>
            <a:p>
              <a:pPr algn="ctr" fontAlgn="base">
                <a:spcBef>
                  <a:spcPct val="0"/>
                </a:spcBef>
                <a:spcAft>
                  <a:spcPct val="0"/>
                </a:spcAft>
                <a:defRPr/>
              </a:pPr>
              <a:endParaRPr lang="ru-RU" dirty="0">
                <a:solidFill>
                  <a:schemeClr val="accent3">
                    <a:lumMod val="50000"/>
                  </a:schemeClr>
                </a:solidFill>
                <a:latin typeface="Arial" charset="0"/>
                <a:cs typeface="Arial" charset="0"/>
              </a:endParaRPr>
            </a:p>
          </p:txBody>
        </p:sp>
        <p:sp>
          <p:nvSpPr>
            <p:cNvPr id="6" name="Прямоугольник 3"/>
            <p:cNvSpPr>
              <a:spLocks noChangeArrowheads="1"/>
            </p:cNvSpPr>
            <p:nvPr/>
          </p:nvSpPr>
          <p:spPr bwMode="auto">
            <a:xfrm>
              <a:off x="1366078" y="3885681"/>
              <a:ext cx="6491880" cy="576767"/>
            </a:xfrm>
            <a:prstGeom prst="rect">
              <a:avLst/>
            </a:prstGeom>
            <a:noFill/>
            <a:ln w="9525">
              <a:noFill/>
              <a:miter lim="800000"/>
              <a:headEnd/>
              <a:tailEnd/>
            </a:ln>
          </p:spPr>
          <p:txBody>
            <a:bodyPr wrap="square">
              <a:spAutoFit/>
            </a:bodyPr>
            <a:lstStyle/>
            <a:p>
              <a:pPr algn="ctr" fontAlgn="base">
                <a:spcBef>
                  <a:spcPct val="0"/>
                </a:spcBef>
                <a:spcAft>
                  <a:spcPct val="0"/>
                </a:spcAft>
              </a:pPr>
              <a:endParaRPr lang="ru-RU" sz="2000" dirty="0">
                <a:solidFill>
                  <a:schemeClr val="accent3">
                    <a:lumMod val="50000"/>
                  </a:schemeClr>
                </a:solidFill>
                <a:latin typeface="Monotype Corsiva" pitchFamily="66" charset="0"/>
                <a:cs typeface="Arial" charset="0"/>
              </a:endParaRPr>
            </a:p>
          </p:txBody>
        </p:sp>
      </p:grpSp>
      <p:pic>
        <p:nvPicPr>
          <p:cNvPr id="8" name="Рисунок 7" descr="C:\Users\Настёна\Desktop\Новая папка\20180109112958.jpg"/>
          <p:cNvPicPr/>
          <p:nvPr/>
        </p:nvPicPr>
        <p:blipFill>
          <a:blip r:embed="rId2" cstate="print"/>
          <a:srcRect/>
          <a:stretch>
            <a:fillRect/>
          </a:stretch>
        </p:blipFill>
        <p:spPr bwMode="auto">
          <a:xfrm>
            <a:off x="2071670" y="3071810"/>
            <a:ext cx="5143536" cy="3143272"/>
          </a:xfrm>
          <a:prstGeom prst="rect">
            <a:avLst/>
          </a:prstGeom>
          <a:noFill/>
          <a:ln w="9525">
            <a:noFill/>
            <a:miter lim="800000"/>
            <a:headEnd/>
            <a:tailEnd/>
          </a:ln>
        </p:spPr>
      </p:pic>
      <p:sp>
        <p:nvSpPr>
          <p:cNvPr id="9" name="Прямоугольник 8"/>
          <p:cNvSpPr/>
          <p:nvPr/>
        </p:nvSpPr>
        <p:spPr>
          <a:xfrm>
            <a:off x="785786" y="714356"/>
            <a:ext cx="7072362" cy="2308324"/>
          </a:xfrm>
          <a:prstGeom prst="rect">
            <a:avLst/>
          </a:prstGeom>
        </p:spPr>
        <p:txBody>
          <a:bodyPr wrap="square">
            <a:spAutoFit/>
          </a:bodyPr>
          <a:lstStyle/>
          <a:p>
            <a:pPr lvl="0"/>
            <a:r>
              <a:rPr lang="ru-RU" sz="2400" dirty="0"/>
              <a:t>Для работы понадобятся:</a:t>
            </a:r>
          </a:p>
          <a:p>
            <a:r>
              <a:rPr lang="ru-RU" sz="2400" dirty="0"/>
              <a:t>- ножницы;</a:t>
            </a:r>
          </a:p>
          <a:p>
            <a:r>
              <a:rPr lang="ru-RU" sz="2400" dirty="0"/>
              <a:t>- линейка;</a:t>
            </a:r>
          </a:p>
          <a:p>
            <a:r>
              <a:rPr lang="ru-RU" sz="2400" dirty="0"/>
              <a:t>- клей;</a:t>
            </a:r>
          </a:p>
          <a:p>
            <a:r>
              <a:rPr lang="ru-RU" sz="2400" dirty="0"/>
              <a:t>- ленточки, тесьма, кружева;</a:t>
            </a:r>
          </a:p>
          <a:p>
            <a:r>
              <a:rPr lang="ru-RU" sz="2400" dirty="0"/>
              <a:t>- </a:t>
            </a:r>
            <a:r>
              <a:rPr lang="ru-RU" sz="2400" dirty="0" err="1"/>
              <a:t>паетки</a:t>
            </a:r>
            <a:r>
              <a:rPr lang="ru-RU" sz="2400" dirty="0"/>
              <a:t>, бусины (</a:t>
            </a:r>
            <a:r>
              <a:rPr lang="ru-RU" sz="2400" dirty="0" err="1"/>
              <a:t>полубусины</a:t>
            </a:r>
            <a:r>
              <a:rPr lang="ru-RU" sz="2400" dirty="0"/>
              <a:t>), цветочки, стразы.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Настёна\Documents\Труды\Картинки\Поделки из бумаги\38235729.jpg"/>
          <p:cNvPicPr/>
          <p:nvPr/>
        </p:nvPicPr>
        <p:blipFill>
          <a:blip r:embed="rId2" cstate="print">
            <a:duotone>
              <a:prstClr val="black"/>
              <a:schemeClr val="accent2">
                <a:tint val="45000"/>
                <a:satMod val="400000"/>
              </a:schemeClr>
            </a:duotone>
          </a:blip>
          <a:srcRect/>
          <a:stretch>
            <a:fillRect/>
          </a:stretch>
        </p:blipFill>
        <p:spPr bwMode="auto">
          <a:xfrm>
            <a:off x="2285984" y="2357430"/>
            <a:ext cx="4643470" cy="3786214"/>
          </a:xfrm>
          <a:prstGeom prst="rect">
            <a:avLst/>
          </a:prstGeom>
          <a:noFill/>
          <a:ln w="9525">
            <a:noFill/>
            <a:miter lim="800000"/>
            <a:headEnd/>
            <a:tailEnd/>
          </a:ln>
        </p:spPr>
      </p:pic>
      <p:sp>
        <p:nvSpPr>
          <p:cNvPr id="3" name="Прямоугольник 2"/>
          <p:cNvSpPr/>
          <p:nvPr/>
        </p:nvSpPr>
        <p:spPr>
          <a:xfrm>
            <a:off x="785786" y="714356"/>
            <a:ext cx="7572428" cy="1569660"/>
          </a:xfrm>
          <a:prstGeom prst="rect">
            <a:avLst/>
          </a:prstGeom>
        </p:spPr>
        <p:txBody>
          <a:bodyPr wrap="square">
            <a:spAutoFit/>
          </a:bodyPr>
          <a:lstStyle/>
          <a:p>
            <a:pPr lvl="0"/>
            <a:r>
              <a:rPr lang="ru-RU" sz="2400" dirty="0"/>
              <a:t>И, конечно же, распечатанный на картоне шаблон будущей поделки. Лучше использовать не сильно толстый и матовый  двусторонний картон. ( Глянцевый картон будет трудно склеить.)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Настёна\Desktop\Новая папка\20180109113125-1.jpg"/>
          <p:cNvPicPr/>
          <p:nvPr/>
        </p:nvPicPr>
        <p:blipFill>
          <a:blip r:embed="rId2" cstate="print"/>
          <a:srcRect/>
          <a:stretch>
            <a:fillRect/>
          </a:stretch>
        </p:blipFill>
        <p:spPr bwMode="auto">
          <a:xfrm>
            <a:off x="2143108" y="2714620"/>
            <a:ext cx="5072098" cy="3429024"/>
          </a:xfrm>
          <a:prstGeom prst="rect">
            <a:avLst/>
          </a:prstGeom>
          <a:noFill/>
          <a:ln w="9525">
            <a:noFill/>
            <a:miter lim="800000"/>
            <a:headEnd/>
            <a:tailEnd/>
          </a:ln>
        </p:spPr>
      </p:pic>
      <p:sp>
        <p:nvSpPr>
          <p:cNvPr id="3" name="Прямоугольник 2"/>
          <p:cNvSpPr/>
          <p:nvPr/>
        </p:nvSpPr>
        <p:spPr>
          <a:xfrm>
            <a:off x="857224" y="642918"/>
            <a:ext cx="7358114" cy="1938992"/>
          </a:xfrm>
          <a:prstGeom prst="rect">
            <a:avLst/>
          </a:prstGeom>
        </p:spPr>
        <p:txBody>
          <a:bodyPr wrap="square">
            <a:spAutoFit/>
          </a:bodyPr>
          <a:lstStyle/>
          <a:p>
            <a:pPr lvl="0"/>
            <a:r>
              <a:rPr lang="ru-RU" sz="2400" dirty="0"/>
              <a:t>Вырезаем заготовку по сплошным линиям. </a:t>
            </a:r>
          </a:p>
          <a:p>
            <a:r>
              <a:rPr lang="ru-RU" sz="2400" dirty="0"/>
              <a:t>По пунктирным линиям выполняем сгибы. Чтобы сгибы были аккуратными и ровными, надо предварительно, не сильно надавливая, провести лезвием ножниц по пунктирным линиям под линейку.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Настёна\Desktop\Новая папка\20180109113518.jpg"/>
          <p:cNvPicPr/>
          <p:nvPr/>
        </p:nvPicPr>
        <p:blipFill>
          <a:blip r:embed="rId2" cstate="print"/>
          <a:srcRect/>
          <a:stretch>
            <a:fillRect/>
          </a:stretch>
        </p:blipFill>
        <p:spPr bwMode="auto">
          <a:xfrm>
            <a:off x="1428728" y="1500174"/>
            <a:ext cx="6619907" cy="4406824"/>
          </a:xfrm>
          <a:prstGeom prst="rect">
            <a:avLst/>
          </a:prstGeom>
          <a:noFill/>
          <a:ln w="9525">
            <a:noFill/>
            <a:miter lim="800000"/>
            <a:headEnd/>
            <a:tailEnd/>
          </a:ln>
        </p:spPr>
      </p:pic>
      <p:sp>
        <p:nvSpPr>
          <p:cNvPr id="3" name="Прямоугольник 2"/>
          <p:cNvSpPr/>
          <p:nvPr/>
        </p:nvSpPr>
        <p:spPr>
          <a:xfrm>
            <a:off x="1071538" y="928670"/>
            <a:ext cx="7143800" cy="461665"/>
          </a:xfrm>
          <a:prstGeom prst="rect">
            <a:avLst/>
          </a:prstGeom>
        </p:spPr>
        <p:txBody>
          <a:bodyPr wrap="square">
            <a:spAutoFit/>
          </a:bodyPr>
          <a:lstStyle/>
          <a:p>
            <a:pPr algn="ctr"/>
            <a:r>
              <a:rPr lang="ru-RU" sz="2400" dirty="0"/>
              <a:t>Склеиваем заготовку.</a:t>
            </a:r>
          </a:p>
        </p:txBody>
      </p:sp>
    </p:spTree>
  </p:cSld>
  <p:clrMapOvr>
    <a:masterClrMapping/>
  </p:clrMapOvr>
</p:sld>
</file>

<file path=ppt/theme/theme1.xml><?xml version="1.0" encoding="utf-8"?>
<a:theme xmlns:a="http://schemas.openxmlformats.org/drawingml/2006/main" name="1_Тема Office">
  <a:themeElements>
    <a:clrScheme name="Другая 5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6128"/>
      </a:hlink>
      <a:folHlink>
        <a:srgbClr val="4F612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404</Words>
  <Application>Microsoft Office PowerPoint</Application>
  <PresentationFormat>Экран (4:3)</PresentationFormat>
  <Paragraphs>33</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Cambria</vt:lpstr>
      <vt:lpstr>Monotype Corsiva</vt:lpstr>
      <vt:lpstr>Times New Roman</vt:lpstr>
      <vt:lpstr>Wingdings</vt:lpstr>
      <vt:lpstr>1_Тема Office</vt:lpstr>
      <vt:lpstr>Презентация PowerPoint</vt:lpstr>
      <vt:lpstr>Бумажный торт с сюрпризом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Рамки</dc:title>
  <dc:creator>Фокина Лидия Петровна</dc:creator>
  <cp:keywords>Шаблон презентации</cp:keywords>
  <cp:lastModifiedBy>USER</cp:lastModifiedBy>
  <cp:revision>41</cp:revision>
  <dcterms:created xsi:type="dcterms:W3CDTF">2014-07-06T18:18:01Z</dcterms:created>
  <dcterms:modified xsi:type="dcterms:W3CDTF">2020-04-23T15:19:37Z</dcterms:modified>
</cp:coreProperties>
</file>