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843838" cy="178595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ЭТОТ  ДЕНЬ В ИСТОРИИ </a:t>
            </a:r>
            <a:br>
              <a:rPr lang="ru-RU" b="1" dirty="0" smtClean="0">
                <a:ln w="11430"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ВЕЛИКОЙ ОТЕЧЕСТВЕННОЙ ВОЙНЫ</a:t>
            </a:r>
            <a:endParaRPr lang="ru-RU" b="1" dirty="0">
              <a:ln w="11430">
                <a:solidFill>
                  <a:schemeClr val="tx2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0"/>
            <a:ext cx="3929090" cy="7143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Информация из официальных источников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285728"/>
            <a:ext cx="634364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ru-RU" sz="60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ИЮНЯ</a:t>
            </a:r>
            <a:endParaRPr kumimoji="0" lang="ru-RU" sz="6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9-ma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29000"/>
            <a:ext cx="5857916" cy="321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6129326" cy="35719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3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июня 1942 года. </a:t>
            </a:r>
            <a:r>
              <a:rPr lang="ru-RU" sz="3100" b="1" dirty="0" smtClean="0">
                <a:solidFill>
                  <a:srgbClr val="FF0000"/>
                </a:solidFill>
              </a:rPr>
              <a:t>347-й </a:t>
            </a:r>
            <a:r>
              <a:rPr lang="ru-RU" sz="3100" b="1" dirty="0" smtClean="0">
                <a:solidFill>
                  <a:srgbClr val="FF0000"/>
                </a:solidFill>
              </a:rPr>
              <a:t>день войны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71480"/>
            <a:ext cx="7715304" cy="3929090"/>
          </a:xfrm>
        </p:spPr>
        <p:txBody>
          <a:bodyPr>
            <a:noAutofit/>
          </a:bodyPr>
          <a:lstStyle/>
          <a:p>
            <a:pPr algn="just" fontAlgn="base"/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        Битва </a:t>
            </a:r>
            <a:r>
              <a:rPr lang="ru-RU" sz="1400" b="1" dirty="0" smtClean="0">
                <a:solidFill>
                  <a:schemeClr val="tx1"/>
                </a:solidFill>
              </a:rPr>
              <a:t>за Ленинград.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ru-RU" sz="1400" b="1" dirty="0" smtClean="0">
                <a:solidFill>
                  <a:schemeClr val="tx1"/>
                </a:solidFill>
              </a:rPr>
              <a:t>Краснознамённый Балтийский Флот. </a:t>
            </a:r>
            <a:r>
              <a:rPr lang="ru-RU" sz="1400" dirty="0" smtClean="0">
                <a:solidFill>
                  <a:schemeClr val="tx1"/>
                </a:solidFill>
              </a:rPr>
              <a:t>В ночь на 3 июня бомбардировщики 1-го воздушного флота произвели пятый подряд налёт с целью минирования </a:t>
            </a:r>
            <a:r>
              <a:rPr lang="ru-RU" sz="1400" dirty="0" err="1" smtClean="0">
                <a:solidFill>
                  <a:schemeClr val="tx1"/>
                </a:solidFill>
              </a:rPr>
              <a:t>кронштадтских</a:t>
            </a:r>
            <a:r>
              <a:rPr lang="ru-RU" sz="1400" dirty="0" smtClean="0">
                <a:solidFill>
                  <a:schemeClr val="tx1"/>
                </a:solidFill>
              </a:rPr>
              <a:t> фарватеров. Немецкие самолёты сбросили 29 мин и 181 авиабомб. В один из </a:t>
            </a:r>
            <a:r>
              <a:rPr lang="ru-RU" sz="1400" dirty="0" err="1" smtClean="0">
                <a:solidFill>
                  <a:schemeClr val="tx1"/>
                </a:solidFill>
              </a:rPr>
              <a:t>кронштадских</a:t>
            </a:r>
            <a:r>
              <a:rPr lang="ru-RU" sz="1400" dirty="0" smtClean="0">
                <a:solidFill>
                  <a:schemeClr val="tx1"/>
                </a:solidFill>
              </a:rPr>
              <a:t> фортов попало 2 авиабомбы, повредившие один прожектор.</a:t>
            </a:r>
          </a:p>
          <a:p>
            <a:pPr algn="just" fontAlgn="base"/>
            <a:r>
              <a:rPr lang="ru-RU" sz="1400" b="1" dirty="0" smtClean="0">
                <a:solidFill>
                  <a:schemeClr val="tx1"/>
                </a:solidFill>
              </a:rPr>
              <a:t>Ленинградский фронт. </a:t>
            </a:r>
            <a:r>
              <a:rPr lang="ru-RU" sz="1400" b="1" dirty="0" err="1" smtClean="0">
                <a:solidFill>
                  <a:schemeClr val="tx1"/>
                </a:solidFill>
              </a:rPr>
              <a:t>Волховская</a:t>
            </a:r>
            <a:r>
              <a:rPr lang="ru-RU" sz="1400" b="1" dirty="0" smtClean="0">
                <a:solidFill>
                  <a:schemeClr val="tx1"/>
                </a:solidFill>
              </a:rPr>
              <a:t> оперативная группа. Операция по выводу из окружения 2-й Ударной армии. </a:t>
            </a:r>
            <a:r>
              <a:rPr lang="ru-RU" sz="1400" dirty="0" smtClean="0">
                <a:solidFill>
                  <a:schemeClr val="tx1"/>
                </a:solidFill>
              </a:rPr>
              <a:t>Войска группы, действовавшие на </a:t>
            </a:r>
            <a:r>
              <a:rPr lang="ru-RU" sz="1400" dirty="0" err="1" smtClean="0">
                <a:solidFill>
                  <a:schemeClr val="tx1"/>
                </a:solidFill>
              </a:rPr>
              <a:t>чудовском</a:t>
            </a:r>
            <a:r>
              <a:rPr lang="ru-RU" sz="1400" dirty="0" smtClean="0">
                <a:solidFill>
                  <a:schemeClr val="tx1"/>
                </a:solidFill>
              </a:rPr>
              <a:t> направлении, частью сил наносили контрудар по частям  18-й немецкой армии, прорвавшимся в районе юго-западнее Спасской </a:t>
            </a:r>
            <a:r>
              <a:rPr lang="ru-RU" sz="1400" dirty="0" err="1" smtClean="0">
                <a:solidFill>
                  <a:schemeClr val="tx1"/>
                </a:solidFill>
              </a:rPr>
              <a:t>Полисти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 fontAlgn="base"/>
            <a:r>
              <a:rPr lang="ru-RU" sz="1400" b="1" dirty="0" smtClean="0">
                <a:solidFill>
                  <a:schemeClr val="tx1"/>
                </a:solidFill>
              </a:rPr>
              <a:t>Северо-Западный фронт.</a:t>
            </a:r>
            <a:r>
              <a:rPr lang="ru-RU" sz="1400" dirty="0" smtClean="0">
                <a:solidFill>
                  <a:schemeClr val="tx1"/>
                </a:solidFill>
              </a:rPr>
              <a:t> Войска фронта, действовавшие на старорусском направлении, частью сил вели оборонительные бои с перешедшим в наступление противником.</a:t>
            </a:r>
          </a:p>
          <a:p>
            <a:pPr algn="just" fontAlgn="base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Калининский фронт.</a:t>
            </a:r>
            <a:r>
              <a:rPr lang="ru-RU" sz="1400" dirty="0" smtClean="0">
                <a:solidFill>
                  <a:schemeClr val="tx1"/>
                </a:solidFill>
              </a:rPr>
              <a:t> Отдельные отряды 158-й стрелковой дивизии 30-я армии вели наступление в направлении Первомайское (30 километров северо-восточнее Оленино) и, отразив до 5-ти контратак </a:t>
            </a:r>
            <a:r>
              <a:rPr lang="ru-RU" sz="1400" dirty="0" smtClean="0">
                <a:solidFill>
                  <a:schemeClr val="tx1"/>
                </a:solidFill>
              </a:rPr>
              <a:t>противника, </a:t>
            </a:r>
            <a:r>
              <a:rPr lang="ru-RU" sz="1400" dirty="0" smtClean="0">
                <a:solidFill>
                  <a:schemeClr val="tx1"/>
                </a:solidFill>
              </a:rPr>
              <a:t>овладели районом </a:t>
            </a:r>
            <a:r>
              <a:rPr lang="ru-RU" sz="1400" dirty="0" err="1" smtClean="0">
                <a:solidFill>
                  <a:schemeClr val="tx1"/>
                </a:solidFill>
              </a:rPr>
              <a:t>Сельцо-Доброе</a:t>
            </a:r>
            <a:r>
              <a:rPr lang="ru-RU" sz="1400" dirty="0" smtClean="0">
                <a:solidFill>
                  <a:schemeClr val="tx1"/>
                </a:solidFill>
              </a:rPr>
              <a:t>. Бой шёл за овладение населённым пунктом Первомайское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 fontAlgn="base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Западный фронт.</a:t>
            </a:r>
            <a:r>
              <a:rPr lang="ru-RU" sz="1400" dirty="0" smtClean="0">
                <a:solidFill>
                  <a:schemeClr val="tx1"/>
                </a:solidFill>
              </a:rPr>
              <a:t> Войска фронта частью сил, находившихся в тылу группы армий «Центр», продолжали вести оборонительные бои в районах восточнее Дорогобуж и западнее Ельня.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74" name="AutoShape 2" descr="Оборона Севастополя в годы Великой Отечественной войны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Оборона Севастополя в годы Великой Отечественной войны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429132"/>
            <a:ext cx="66437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b="1" dirty="0" smtClean="0"/>
              <a:t>Оборона Севастополя. Севастопольский оборонительный район. </a:t>
            </a:r>
            <a:r>
              <a:rPr lang="ru-RU" sz="1400" dirty="0" smtClean="0"/>
              <a:t>Авиация VIII-го немецкого авиакорпуса группами и одиночными самолетами продолжала бомбить Севастополь, одновременно войска 11-й немецкой армии вели артиллерийский огонь по городу. В течение дня вражеская авиация сбросила свыше 3,5 тысяч бомб, а его артиллерия выпустила до 7 тысяч снарядов</a:t>
            </a:r>
            <a:r>
              <a:rPr lang="ru-RU" sz="1400" dirty="0" smtClean="0"/>
              <a:t>.</a:t>
            </a:r>
          </a:p>
          <a:p>
            <a:pPr algn="just" fontAlgn="base"/>
            <a:r>
              <a:rPr lang="ru-RU" sz="1400" b="1" dirty="0" smtClean="0"/>
              <a:t>Тыловой район группы армий «Центр». </a:t>
            </a:r>
            <a:r>
              <a:rPr lang="ru-RU" sz="1400" dirty="0" smtClean="0"/>
              <a:t>Закончился рейд партизанского отряда под командованием Л. Я. Иванова в Ямпольские леса Сумской области и </a:t>
            </a:r>
            <a:r>
              <a:rPr lang="ru-RU" sz="1400" dirty="0" err="1" smtClean="0"/>
              <a:t>Хинельские</a:t>
            </a:r>
            <a:r>
              <a:rPr lang="ru-RU" sz="1400" dirty="0" smtClean="0"/>
              <a:t> леса Орловской области. В результате этого рейда партизаны очистили от нацистских ставленников 12 сёл и уничтожили 80 полицейских. На широкой дороге Севск — </a:t>
            </a:r>
            <a:r>
              <a:rPr lang="ru-RU" sz="1400" dirty="0" err="1" smtClean="0"/>
              <a:t>Глухов</a:t>
            </a:r>
            <a:r>
              <a:rPr lang="ru-RU" sz="1400" dirty="0" smtClean="0"/>
              <a:t> партизаны взорвали 6 деревянных мостов.</a:t>
            </a:r>
            <a:endParaRPr lang="ru-RU" sz="1400" dirty="0" smtClean="0"/>
          </a:p>
          <a:p>
            <a:pPr algn="just" fontAlgn="base"/>
            <a:endParaRPr lang="ru-RU" sz="1400" dirty="0" smtClean="0"/>
          </a:p>
          <a:p>
            <a:pPr algn="just" fontAlgn="base"/>
            <a:endParaRPr lang="ru-RU" sz="1400" dirty="0" smtClean="0"/>
          </a:p>
          <a:p>
            <a:pPr algn="just" fontAlgn="base"/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6129326" cy="35719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3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июня 1943 года. </a:t>
            </a:r>
            <a:r>
              <a:rPr lang="ru-RU" sz="3100" b="1" dirty="0" smtClean="0">
                <a:solidFill>
                  <a:srgbClr val="FF0000"/>
                </a:solidFill>
              </a:rPr>
              <a:t>712-й </a:t>
            </a:r>
            <a:r>
              <a:rPr lang="ru-RU" sz="3100" b="1" dirty="0" smtClean="0">
                <a:solidFill>
                  <a:srgbClr val="FF0000"/>
                </a:solidFill>
              </a:rPr>
              <a:t>день войны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71480"/>
            <a:ext cx="7215238" cy="5500726"/>
          </a:xfrm>
        </p:spPr>
        <p:txBody>
          <a:bodyPr>
            <a:noAutofit/>
          </a:bodyPr>
          <a:lstStyle/>
          <a:p>
            <a:pPr algn="just" fontAlgn="base"/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Битва </a:t>
            </a:r>
            <a:r>
              <a:rPr lang="ru-RU" sz="1400" b="1" dirty="0" smtClean="0">
                <a:solidFill>
                  <a:schemeClr val="tx1"/>
                </a:solidFill>
              </a:rPr>
              <a:t>за Кавказ.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ru-RU" sz="1600" b="1" dirty="0" smtClean="0">
                <a:solidFill>
                  <a:schemeClr val="tx1"/>
                </a:solidFill>
              </a:rPr>
              <a:t>Черноморский флот.</a:t>
            </a:r>
            <a:r>
              <a:rPr lang="ru-RU" sz="1600" dirty="0" smtClean="0">
                <a:solidFill>
                  <a:schemeClr val="tx1"/>
                </a:solidFill>
              </a:rPr>
              <a:t> В ночь на 3 июня корабли флота доставили в район плацдарма Мысхако для десантных частей 18-й армии 209 человек личного состава, 5 тонн боеприпасов, 20,3 тонн продовольствия, 1 танк, 1 76-мм орудие и эвакуировали 1254 раненых.</a:t>
            </a:r>
          </a:p>
          <a:p>
            <a:pPr algn="just" fontAlgn="base"/>
            <a:r>
              <a:rPr lang="ru-RU" sz="1600" dirty="0" smtClean="0">
                <a:solidFill>
                  <a:schemeClr val="tx1"/>
                </a:solidFill>
              </a:rPr>
              <a:t>Торпедные катера флота обстреляли реактивными снарядами побережье, занятое противником, в районе Анапы и станицы Благовещенской.</a:t>
            </a:r>
          </a:p>
          <a:p>
            <a:pPr algn="just" fontAlgn="base">
              <a:spcBef>
                <a:spcPts val="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        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Малая Земля» Мысхако - Выпуски - Календарь Поб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Малая Земля» Мысхако - Выпуски - Календарь Поб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Малая Земля» Мысхако - Выпуски - Календарь Побе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00306"/>
            <a:ext cx="6329575" cy="4010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6129326" cy="35719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3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июня 1944 года. </a:t>
            </a:r>
            <a:r>
              <a:rPr lang="ru-RU" sz="3100" b="1" dirty="0" smtClean="0">
                <a:solidFill>
                  <a:srgbClr val="FF0000"/>
                </a:solidFill>
              </a:rPr>
              <a:t>1078-й </a:t>
            </a:r>
            <a:r>
              <a:rPr lang="ru-RU" sz="3100" b="1" dirty="0" smtClean="0">
                <a:solidFill>
                  <a:srgbClr val="FF0000"/>
                </a:solidFill>
              </a:rPr>
              <a:t>день войны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71480"/>
            <a:ext cx="7572428" cy="6000792"/>
          </a:xfrm>
        </p:spPr>
        <p:txBody>
          <a:bodyPr>
            <a:noAutofit/>
          </a:bodyPr>
          <a:lstStyle/>
          <a:p>
            <a:pPr algn="just" fontAlgn="base"/>
            <a:r>
              <a:rPr lang="ru-RU" sz="1400" dirty="0" smtClean="0">
                <a:solidFill>
                  <a:schemeClr val="tx1"/>
                </a:solidFill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2-й </a:t>
            </a:r>
            <a:r>
              <a:rPr lang="ru-RU" sz="1400" b="1" dirty="0" smtClean="0">
                <a:solidFill>
                  <a:schemeClr val="tx1"/>
                </a:solidFill>
              </a:rPr>
              <a:t>Украинский фронт.</a:t>
            </a:r>
            <a:r>
              <a:rPr lang="ru-RU" sz="1400" dirty="0" smtClean="0">
                <a:solidFill>
                  <a:schemeClr val="tx1"/>
                </a:solidFill>
              </a:rPr>
              <a:t> Войска фронта продолжали вести упорные бои на </a:t>
            </a:r>
            <a:r>
              <a:rPr lang="ru-RU" sz="1400" dirty="0" err="1" smtClean="0">
                <a:solidFill>
                  <a:schemeClr val="tx1"/>
                </a:solidFill>
              </a:rPr>
              <a:t>ясском</a:t>
            </a:r>
            <a:r>
              <a:rPr lang="ru-RU" sz="1400" dirty="0" smtClean="0">
                <a:solidFill>
                  <a:schemeClr val="tx1"/>
                </a:solidFill>
              </a:rPr>
              <a:t> направлении. Неприятель пытался ликвидировать советский плацдарм на реках </a:t>
            </a:r>
            <a:r>
              <a:rPr lang="ru-RU" sz="1400" dirty="0" err="1" smtClean="0">
                <a:solidFill>
                  <a:schemeClr val="tx1"/>
                </a:solidFill>
              </a:rPr>
              <a:t>Жижия</a:t>
            </a:r>
            <a:r>
              <a:rPr lang="ru-RU" sz="1400" dirty="0" smtClean="0">
                <a:solidFill>
                  <a:schemeClr val="tx1"/>
                </a:solidFill>
              </a:rPr>
              <a:t> и Прут. В результате упорных боёв неприятелю удалось овладеть населёнными пунктами </a:t>
            </a:r>
            <a:r>
              <a:rPr lang="ru-RU" sz="1400" dirty="0" err="1" smtClean="0">
                <a:solidFill>
                  <a:schemeClr val="tx1"/>
                </a:solidFill>
              </a:rPr>
              <a:t>Хорлесчий</a:t>
            </a:r>
            <a:r>
              <a:rPr lang="ru-RU" sz="1400" dirty="0" smtClean="0">
                <a:solidFill>
                  <a:schemeClr val="tx1"/>
                </a:solidFill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</a:rPr>
              <a:t>Захарна</a:t>
            </a:r>
            <a:r>
              <a:rPr lang="ru-RU" sz="1400" dirty="0" smtClean="0">
                <a:solidFill>
                  <a:schemeClr val="tx1"/>
                </a:solidFill>
              </a:rPr>
              <a:t>, а также высотой 142, безымянным курганом, находившемся в 1,5 километрах южнее </a:t>
            </a:r>
            <a:r>
              <a:rPr lang="ru-RU" sz="1400" dirty="0" err="1" smtClean="0">
                <a:solidFill>
                  <a:schemeClr val="tx1"/>
                </a:solidFill>
              </a:rPr>
              <a:t>Епурений</a:t>
            </a:r>
            <a:r>
              <a:rPr lang="ru-RU" sz="1400" dirty="0" smtClean="0">
                <a:solidFill>
                  <a:schemeClr val="tx1"/>
                </a:solidFill>
              </a:rPr>
              <a:t>, горой </a:t>
            </a:r>
            <a:r>
              <a:rPr lang="ru-RU" sz="1400" dirty="0" err="1" smtClean="0">
                <a:solidFill>
                  <a:schemeClr val="tx1"/>
                </a:solidFill>
              </a:rPr>
              <a:t>Будэу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Импуцит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endParaRPr lang="ru-RU" sz="1400" dirty="0" smtClean="0">
              <a:solidFill>
                <a:schemeClr val="tx1"/>
              </a:solidFill>
            </a:endParaRPr>
          </a:p>
          <a:p>
            <a:pPr fontAlgn="base"/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ru-RU" sz="1400" dirty="0" smtClean="0">
                <a:solidFill>
                  <a:schemeClr val="tx1"/>
                </a:solidFill>
              </a:rPr>
              <a:t>Источники:</a:t>
            </a:r>
          </a:p>
          <a:p>
            <a:pPr algn="just" fontAlgn="base"/>
            <a:endParaRPr lang="ru-RU" sz="1200" dirty="0" smtClean="0">
              <a:solidFill>
                <a:schemeClr val="tx1"/>
              </a:solidFill>
            </a:endParaRPr>
          </a:p>
          <a:p>
            <a:pPr algn="just" fontAlgn="base"/>
            <a:endParaRPr lang="ru-RU" sz="1200" dirty="0" smtClean="0">
              <a:solidFill>
                <a:schemeClr val="tx1"/>
              </a:solidFill>
            </a:endParaRPr>
          </a:p>
          <a:p>
            <a:pPr algn="just" fontAlgn="base"/>
            <a:endParaRPr lang="ru-RU" sz="1200" dirty="0" smtClean="0">
              <a:solidFill>
                <a:schemeClr val="tx1"/>
              </a:solidFill>
            </a:endParaRPr>
          </a:p>
          <a:p>
            <a:pPr algn="r" fontAlgn="base"/>
            <a:r>
              <a:rPr lang="ru-RU" sz="1200" dirty="0" smtClean="0">
                <a:solidFill>
                  <a:schemeClr val="tx1"/>
                </a:solidFill>
              </a:rPr>
              <a:t>Материалы </a:t>
            </a:r>
            <a:r>
              <a:rPr lang="ru-RU" sz="1200" dirty="0" smtClean="0">
                <a:solidFill>
                  <a:schemeClr val="tx1"/>
                </a:solidFill>
              </a:rPr>
              <a:t>интернет-сайта «</a:t>
            </a:r>
            <a:r>
              <a:rPr lang="ru-RU" sz="1200" dirty="0" err="1" smtClean="0">
                <a:solidFill>
                  <a:schemeClr val="tx1"/>
                </a:solidFill>
              </a:rPr>
              <a:t>Википедия</a:t>
            </a:r>
            <a:r>
              <a:rPr lang="ru-RU" sz="1200" dirty="0" smtClean="0">
                <a:solidFill>
                  <a:schemeClr val="tx1"/>
                </a:solidFill>
              </a:rPr>
              <a:t>», «Огонь войны» и «Память народа» (Журналы боевых действий </a:t>
            </a:r>
            <a:r>
              <a:rPr lang="ru-RU" sz="1200" dirty="0" err="1" smtClean="0">
                <a:solidFill>
                  <a:schemeClr val="tx1"/>
                </a:solidFill>
              </a:rPr>
              <a:t>Северо-Кавказского</a:t>
            </a:r>
            <a:r>
              <a:rPr lang="ru-RU" sz="1200" dirty="0" smtClean="0">
                <a:solidFill>
                  <a:schemeClr val="tx1"/>
                </a:solidFill>
              </a:rPr>
              <a:t> фронта за июнь 1943-го года и 2-го Украинского фронта за июнь 1944-го года).</a:t>
            </a:r>
          </a:p>
          <a:p>
            <a:pPr algn="just" fontAlgn="base"/>
            <a:r>
              <a:rPr lang="ru-RU" sz="1200" dirty="0" smtClean="0">
                <a:solidFill>
                  <a:schemeClr val="tx1"/>
                </a:solidFill>
              </a:rPr>
              <a:t>Великая Отечественная война - день за днём.: В 9 кн. - Москва: Военное издательство, 2008. – Кн. 3.</a:t>
            </a:r>
          </a:p>
          <a:p>
            <a:pPr algn="just" fontAlgn="base"/>
            <a:r>
              <a:rPr lang="ru-RU" sz="1200" dirty="0" smtClean="0">
                <a:solidFill>
                  <a:schemeClr val="tx1"/>
                </a:solidFill>
              </a:rPr>
              <a:t>Морозов М. Воздушная битва за Севастополь. 1941-1942. – М.: Яуза, </a:t>
            </a:r>
            <a:r>
              <a:rPr lang="ru-RU" sz="1200" dirty="0" err="1" smtClean="0">
                <a:solidFill>
                  <a:schemeClr val="tx1"/>
                </a:solidFill>
              </a:rPr>
              <a:t>Эксмо</a:t>
            </a:r>
            <a:r>
              <a:rPr lang="ru-RU" sz="1200" dirty="0" smtClean="0">
                <a:solidFill>
                  <a:schemeClr val="tx1"/>
                </a:solidFill>
              </a:rPr>
              <a:t>, 2007.</a:t>
            </a:r>
          </a:p>
          <a:p>
            <a:pPr algn="just" fontAlgn="base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</a:rPr>
              <a:t>         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Picture 2" descr="Смоленская газета - От Советского Информбюро: 12 мая 1942 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4148600" cy="2804454"/>
          </a:xfrm>
          <a:prstGeom prst="rect">
            <a:avLst/>
          </a:prstGeom>
          <a:noFill/>
        </p:spPr>
      </p:pic>
      <p:pic>
        <p:nvPicPr>
          <p:cNvPr id="6" name="Picture 4" descr="Битва за Ленинград. 17 марта 1942 года: упорные бои, а в городе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8"/>
            <a:ext cx="396481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63</Words>
  <PresentationFormat>Экран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ЭТОТ  ДЕНЬ В ИСТОРИИ  ВЕЛИКОЙ ОТЕЧЕСТВЕННОЙ ВОЙНЫ</vt:lpstr>
      <vt:lpstr>3 июня 1942 года. 347-й день войны </vt:lpstr>
      <vt:lpstr>3 июня 1943 года. 712-й день войны </vt:lpstr>
      <vt:lpstr>3 июня 1944 года. 1078-й день войны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 ДЕНЬ В ИСТОРИИ  ВЕЛИКОЙ ОТЕЧЕСТВЕННОЙ ВОЙНЫ</dc:title>
  <dc:creator>PIXEL</dc:creator>
  <cp:lastModifiedBy>PIXEL</cp:lastModifiedBy>
  <cp:revision>14</cp:revision>
  <dcterms:created xsi:type="dcterms:W3CDTF">2020-06-02T06:39:31Z</dcterms:created>
  <dcterms:modified xsi:type="dcterms:W3CDTF">2020-06-03T09:15:21Z</dcterms:modified>
</cp:coreProperties>
</file>