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61"/>
  </p:notesMasterIdLst>
  <p:sldIdLst>
    <p:sldId id="256" r:id="rId3"/>
    <p:sldId id="295" r:id="rId4"/>
    <p:sldId id="258" r:id="rId5"/>
    <p:sldId id="259" r:id="rId6"/>
    <p:sldId id="260" r:id="rId7"/>
    <p:sldId id="261" r:id="rId8"/>
    <p:sldId id="296" r:id="rId9"/>
    <p:sldId id="297" r:id="rId10"/>
    <p:sldId id="262" r:id="rId11"/>
    <p:sldId id="263" r:id="rId12"/>
    <p:sldId id="264" r:id="rId13"/>
    <p:sldId id="298" r:id="rId14"/>
    <p:sldId id="265" r:id="rId15"/>
    <p:sldId id="266" r:id="rId16"/>
    <p:sldId id="267" r:id="rId17"/>
    <p:sldId id="269" r:id="rId18"/>
    <p:sldId id="270" r:id="rId19"/>
    <p:sldId id="271" r:id="rId20"/>
    <p:sldId id="272" r:id="rId21"/>
    <p:sldId id="273" r:id="rId22"/>
    <p:sldId id="294" r:id="rId23"/>
    <p:sldId id="306" r:id="rId24"/>
    <p:sldId id="307" r:id="rId25"/>
    <p:sldId id="308" r:id="rId26"/>
    <p:sldId id="309" r:id="rId27"/>
    <p:sldId id="274" r:id="rId28"/>
    <p:sldId id="275" r:id="rId29"/>
    <p:sldId id="310" r:id="rId30"/>
    <p:sldId id="299" r:id="rId31"/>
    <p:sldId id="311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312" r:id="rId51"/>
    <p:sldId id="313" r:id="rId52"/>
    <p:sldId id="314" r:id="rId53"/>
    <p:sldId id="300" r:id="rId54"/>
    <p:sldId id="301" r:id="rId55"/>
    <p:sldId id="302" r:id="rId56"/>
    <p:sldId id="303" r:id="rId57"/>
    <p:sldId id="304" r:id="rId58"/>
    <p:sldId id="305" r:id="rId59"/>
    <p:sldId id="315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spc="-1">
                <a:latin typeface="Arial"/>
              </a:rPr>
              <a:t>Для правки формата примечаний щёлкните мышью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spc="-1">
                <a:latin typeface="Times New Roman"/>
              </a:rPr>
              <a:t>&lt;заголовок&gt;</a:t>
            </a:r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spc="-1">
                <a:latin typeface="Times New Roman"/>
              </a:rPr>
              <a:t>&lt;дата/время&gt;</a:t>
            </a:r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spc="-1">
                <a:latin typeface="Times New Roman"/>
              </a:rPr>
              <a:t>&lt;нижний колонтитул&gt;</a:t>
            </a:r>
            <a:endParaRPr/>
          </a:p>
        </p:txBody>
      </p:sp>
      <p:sp>
        <p:nvSpPr>
          <p:cNvPr id="76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ADC138D4-30BF-4B80-BF26-21AFD0076ABE}" type="slidenum">
              <a:rPr lang="ru-RU" sz="1400" spc="-1">
                <a:latin typeface="Times New Roman"/>
              </a:rPr>
              <a:pPr algn="r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1" name="CustomShape 2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51CF062C-9E3B-4032-946E-7FE6B03EAFFC}" type="slidenum">
              <a:rPr lang="ru-RU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20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Рисунок 33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Рисунок 34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0" name="Рисунок 69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Рисунок 70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1800" spc="-1">
                <a:latin typeface="Arial"/>
              </a:rPr>
              <a:t>Для правки структуры щёлкните мышью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1800" spc="-1">
                <a:latin typeface="Arial"/>
              </a:rPr>
              <a:t>Второй уровень структуры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1800" spc="-1">
                <a:latin typeface="Arial"/>
              </a:rPr>
              <a:t>Третий уровень структуры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1800" spc="-1">
                <a:latin typeface="Arial"/>
              </a:rPr>
              <a:t>Четвёртый уровень структуры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1800" spc="-1">
                <a:latin typeface="Arial"/>
              </a:rPr>
              <a:t>Пятый уровень структуры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1800" spc="-1">
                <a:latin typeface="Arial"/>
              </a:rPr>
              <a:t>Шестой уровень структуры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1800" spc="-1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spc="-1">
                <a:latin typeface="Arial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3200" spc="-1">
                <a:latin typeface="Arial"/>
              </a:rPr>
              <a:t>Для правки структуры щёлкните мышью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800" spc="-1">
                <a:latin typeface="Arial"/>
              </a:rPr>
              <a:t>Второй уровень структуры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400" spc="-1">
                <a:latin typeface="Arial"/>
              </a:rPr>
              <a:t>Третий уровень структуры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000" spc="-1">
                <a:latin typeface="Arial"/>
              </a:rPr>
              <a:t>Четвёртый уровень структуры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Пятый уровень структуры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Шестой уровень структуры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e-lux.ru/img/10_5000.gi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e-lux.ru/img/16_5000.gi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-lux.ru/img/16_5000.gi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finansoviyblog.ru/centralnyj-bank-rossii/" TargetMode="Externa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3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1%D0%BB%D0%B5%D0%B4%D1%81%D1%82%D0%B2%D0%B8%D0%B5_%D0%B2%D0%B5%D0%BB%D0%B8...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ru.wikipedia.org/w/index.php?title=%D0%94%D0%B5%D0%BD%D1%8C%D0%B3%D0%B8_(%D1%82%D0%B5%D0%BB%D0%B5%D1%81%D0%B5%D1%80%D0%B8%D0%B0%D0%BB)&amp;action=edit&amp;redlink=1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685800" y="2130480"/>
            <a:ext cx="7771320" cy="146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endParaRPr dirty="0"/>
          </a:p>
          <a:p>
            <a:pPr algn="ctr"/>
            <a:r>
              <a:rPr lang="ru-RU" sz="4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ru-RU" sz="4400" b="1" strike="noStrike" spc="-1" dirty="0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«Основные средства защиты банкнот </a:t>
            </a:r>
            <a:r>
              <a:rPr lang="ru-RU" sz="4400" b="1" strike="noStrike" spc="-1" dirty="0" smtClean="0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Банка </a:t>
            </a:r>
            <a:r>
              <a:rPr lang="ru-RU" sz="4400" b="1" strike="noStrike" spc="-1" dirty="0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России»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395640" y="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 algn="just">
              <a:lnSpc>
                <a:spcPct val="100000"/>
              </a:lnSpc>
              <a:buFont typeface="Arial"/>
              <a:buChar char="•"/>
            </a:pPr>
            <a:r>
              <a:rPr lang="ru-RU" sz="2400" b="1" strike="noStrike" spc="-1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4. Водяной знак</a:t>
            </a:r>
            <a:r>
              <a:rPr lang="ru-RU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- темное и светлое изображение, видимое на просвет благодаря различной плотности подложки банкноты.</a:t>
            </a:r>
            <a:endParaRPr/>
          </a:p>
          <a:p>
            <a:pPr marL="343080" indent="-342000">
              <a:lnSpc>
                <a:spcPct val="100000"/>
              </a:lnSpc>
            </a:pP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        </a:t>
            </a:r>
            <a:endParaRPr/>
          </a:p>
          <a:p>
            <a:pPr marL="343080" indent="-342000">
              <a:lnSpc>
                <a:spcPct val="100000"/>
              </a:lnSpc>
            </a:pPr>
            <a:endParaRPr/>
          </a:p>
          <a:p>
            <a:pPr marL="343080" indent="-342000">
              <a:lnSpc>
                <a:spcPct val="100000"/>
              </a:lnSpc>
            </a:pPr>
            <a:endParaRPr/>
          </a:p>
          <a:p>
            <a:pPr marL="343080" indent="-342000">
              <a:lnSpc>
                <a:spcPct val="100000"/>
              </a:lnSpc>
            </a:pPr>
            <a:endParaRPr/>
          </a:p>
          <a:p>
            <a:pPr marL="343080" indent="-342000">
              <a:lnSpc>
                <a:spcPct val="100000"/>
              </a:lnSpc>
            </a:pPr>
            <a:endParaRPr/>
          </a:p>
          <a:p>
            <a:pPr marL="343080" indent="-342000">
              <a:lnSpc>
                <a:spcPct val="100000"/>
              </a:lnSpc>
            </a:pPr>
            <a:endParaRPr/>
          </a:p>
        </p:txBody>
      </p:sp>
      <p:sp>
        <p:nvSpPr>
          <p:cNvPr id="128" name="CustomShape 2"/>
          <p:cNvSpPr/>
          <p:nvPr/>
        </p:nvSpPr>
        <p:spPr>
          <a:xfrm>
            <a:off x="2915640" y="1268640"/>
            <a:ext cx="2807280" cy="5749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2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Водяной знак </a:t>
            </a:r>
            <a:endParaRPr/>
          </a:p>
        </p:txBody>
      </p:sp>
      <p:sp>
        <p:nvSpPr>
          <p:cNvPr id="129" name="CustomShape 3"/>
          <p:cNvSpPr/>
          <p:nvPr/>
        </p:nvSpPr>
        <p:spPr>
          <a:xfrm>
            <a:off x="72000" y="2061000"/>
            <a:ext cx="2880000" cy="16110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1" i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однотоновые</a:t>
            </a:r>
            <a:r>
              <a:rPr lang="ru-RU" sz="1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6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– более темные или более светлые по отношению к остальной части </a:t>
            </a:r>
            <a:r>
              <a:rPr lang="ru-RU" sz="18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листа </a:t>
            </a:r>
            <a:endParaRPr/>
          </a:p>
        </p:txBody>
      </p:sp>
      <p:sp>
        <p:nvSpPr>
          <p:cNvPr id="130" name="CustomShape 4"/>
          <p:cNvSpPr/>
          <p:nvPr/>
        </p:nvSpPr>
        <p:spPr>
          <a:xfrm>
            <a:off x="3060000" y="2133000"/>
            <a:ext cx="2591280" cy="14389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ru-RU" sz="1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двухтоновые –</a:t>
            </a:r>
            <a:r>
              <a:rPr lang="ru-RU" sz="16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сочетание темных и светлых участков</a:t>
            </a:r>
            <a:r>
              <a:rPr lang="ru-RU" sz="16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/>
          </a:p>
        </p:txBody>
      </p:sp>
      <p:sp>
        <p:nvSpPr>
          <p:cNvPr id="131" name="CustomShape 5"/>
          <p:cNvSpPr/>
          <p:nvPr/>
        </p:nvSpPr>
        <p:spPr>
          <a:xfrm>
            <a:off x="6300360" y="2133000"/>
            <a:ext cx="2591280" cy="16830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Многотоновые -</a:t>
            </a:r>
            <a:r>
              <a:rPr lang="ru-RU" sz="16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характерные плавными переходами тона водяного знака </a:t>
            </a:r>
            <a:endParaRPr/>
          </a:p>
        </p:txBody>
      </p:sp>
      <p:sp>
        <p:nvSpPr>
          <p:cNvPr id="132" name="CustomShape 6"/>
          <p:cNvSpPr/>
          <p:nvPr/>
        </p:nvSpPr>
        <p:spPr>
          <a:xfrm flipH="1">
            <a:off x="2698200" y="1917000"/>
            <a:ext cx="502920" cy="286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3" name="CustomShape 7"/>
          <p:cNvSpPr/>
          <p:nvPr/>
        </p:nvSpPr>
        <p:spPr>
          <a:xfrm>
            <a:off x="4284000" y="1917000"/>
            <a:ext cx="70920" cy="214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4" name="CustomShape 8"/>
          <p:cNvSpPr/>
          <p:nvPr/>
        </p:nvSpPr>
        <p:spPr>
          <a:xfrm>
            <a:off x="5436000" y="1917000"/>
            <a:ext cx="790920" cy="358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5" name="Рисунок 13"/>
          <p:cNvPicPr/>
          <p:nvPr/>
        </p:nvPicPr>
        <p:blipFill>
          <a:blip r:embed="rId2" cstate="print"/>
          <a:srcRect l="7628" t="7290" r="56142" b="67993"/>
          <a:stretch/>
        </p:blipFill>
        <p:spPr>
          <a:xfrm>
            <a:off x="0" y="3789000"/>
            <a:ext cx="5744160" cy="1222920"/>
          </a:xfrm>
          <a:prstGeom prst="rect">
            <a:avLst/>
          </a:prstGeom>
          <a:ln w="9360">
            <a:noFill/>
          </a:ln>
        </p:spPr>
      </p:pic>
      <p:sp>
        <p:nvSpPr>
          <p:cNvPr id="136" name="CustomShape 9"/>
          <p:cNvSpPr/>
          <p:nvPr/>
        </p:nvSpPr>
        <p:spPr>
          <a:xfrm>
            <a:off x="251640" y="5157360"/>
            <a:ext cx="3239280" cy="502920"/>
          </a:xfrm>
          <a:prstGeom prst="rect">
            <a:avLst/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Рис. 1 Двухтоновые(слева) и трехтоновый водяной знак</a:t>
            </a:r>
            <a:endParaRPr/>
          </a:p>
        </p:txBody>
      </p:sp>
      <p:pic>
        <p:nvPicPr>
          <p:cNvPr id="137" name="Picture 2"/>
          <p:cNvPicPr/>
          <p:nvPr/>
        </p:nvPicPr>
        <p:blipFill>
          <a:blip r:embed="rId3" cstate="print"/>
          <a:stretch/>
        </p:blipFill>
        <p:spPr>
          <a:xfrm>
            <a:off x="4788000" y="4911120"/>
            <a:ext cx="4354920" cy="1945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0" y="188640"/>
            <a:ext cx="8408160" cy="60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 algn="just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   </a:t>
            </a:r>
            <a:r>
              <a:rPr lang="ru-RU" sz="2400" b="1" strike="noStrike" spc="-1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5. Защитная нить </a:t>
            </a:r>
            <a:r>
              <a:rPr lang="ru-RU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тонкая вертикальная полоска шириной 1.0 - 2.0 мм, скрытая в структуре бумаги и видимая на просвет. Различают следующие виды:</a:t>
            </a:r>
            <a:endParaRPr/>
          </a:p>
          <a:p>
            <a:pPr marL="343080" indent="-342000" algn="just">
              <a:lnSpc>
                <a:spcPct val="100000"/>
              </a:lnSpc>
            </a:pPr>
            <a:r>
              <a:rPr lang="ru-RU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- </a:t>
            </a:r>
            <a:r>
              <a:rPr lang="ru-RU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полимерная</a:t>
            </a:r>
            <a:r>
              <a:rPr lang="ru-RU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- на просвет прозрачная с микротекстом.</a:t>
            </a:r>
            <a:endParaRPr/>
          </a:p>
          <a:p>
            <a:pPr marL="343080" indent="-342000" algn="just">
              <a:lnSpc>
                <a:spcPct val="100000"/>
              </a:lnSpc>
            </a:pPr>
            <a:r>
              <a:rPr lang="ru-RU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- </a:t>
            </a:r>
            <a:r>
              <a:rPr lang="ru-RU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металлизированная</a:t>
            </a:r>
            <a:r>
              <a:rPr lang="ru-RU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полимерная полоска, покрытая слоем фольги. В проходящем свете непрозрачная, без микротекста. В валюте РФ применяется ныряющая защитная нить, выходящая на поверхность в виде пунктира.</a:t>
            </a:r>
            <a:endParaRPr/>
          </a:p>
          <a:p>
            <a:pPr marL="343080" indent="-342000">
              <a:lnSpc>
                <a:spcPct val="100000"/>
              </a:lnSpc>
            </a:pPr>
            <a:endParaRPr/>
          </a:p>
          <a:p>
            <a:pPr marL="343080" indent="-342000">
              <a:lnSpc>
                <a:spcPct val="100000"/>
              </a:lnSpc>
            </a:pPr>
            <a:endParaRPr/>
          </a:p>
          <a:p>
            <a:pPr marL="343080" indent="-342000">
              <a:lnSpc>
                <a:spcPct val="100000"/>
              </a:lnSpc>
            </a:pPr>
            <a:endParaRPr/>
          </a:p>
          <a:p>
            <a:pPr marL="343080" indent="-342000">
              <a:lnSpc>
                <a:spcPct val="100000"/>
              </a:lnSpc>
            </a:pPr>
            <a:endParaRPr/>
          </a:p>
          <a:p>
            <a:pPr marL="343080" indent="-342000">
              <a:lnSpc>
                <a:spcPct val="100000"/>
              </a:lnSpc>
            </a:pPr>
            <a:endParaRPr/>
          </a:p>
          <a:p>
            <a:pPr marL="343080" indent="-342000">
              <a:lnSpc>
                <a:spcPct val="100000"/>
              </a:lnSpc>
            </a:pPr>
            <a:endParaRPr/>
          </a:p>
          <a:p>
            <a:pPr marL="343080" indent="-342000">
              <a:lnSpc>
                <a:spcPct val="100000"/>
              </a:lnSpc>
            </a:pPr>
            <a:endParaRPr/>
          </a:p>
          <a:p>
            <a:pPr marL="343080" indent="-342000">
              <a:lnSpc>
                <a:spcPct val="100000"/>
              </a:lnSpc>
            </a:pPr>
            <a:endParaRPr/>
          </a:p>
          <a:p>
            <a:pPr marL="343080" indent="-342000">
              <a:lnSpc>
                <a:spcPct val="100000"/>
              </a:lnSpc>
            </a:pPr>
            <a:endParaRPr/>
          </a:p>
        </p:txBody>
      </p:sp>
      <p:pic>
        <p:nvPicPr>
          <p:cNvPr id="139" name="Picture 2"/>
          <p:cNvPicPr/>
          <p:nvPr/>
        </p:nvPicPr>
        <p:blipFill>
          <a:blip r:embed="rId2" cstate="print"/>
          <a:stretch/>
        </p:blipFill>
        <p:spPr>
          <a:xfrm>
            <a:off x="4788000" y="3717000"/>
            <a:ext cx="4162680" cy="1830960"/>
          </a:xfrm>
          <a:prstGeom prst="rect">
            <a:avLst/>
          </a:prstGeom>
          <a:ln>
            <a:noFill/>
          </a:ln>
        </p:spPr>
      </p:pic>
      <p:pic>
        <p:nvPicPr>
          <p:cNvPr id="140" name="Рисунок 4"/>
          <p:cNvPicPr/>
          <p:nvPr/>
        </p:nvPicPr>
        <p:blipFill>
          <a:blip r:embed="rId3" cstate="print"/>
          <a:srcRect l="31354" r="23854" b="69134"/>
          <a:stretch/>
        </p:blipFill>
        <p:spPr>
          <a:xfrm>
            <a:off x="0" y="3645000"/>
            <a:ext cx="4491000" cy="1150920"/>
          </a:xfrm>
          <a:prstGeom prst="rect">
            <a:avLst/>
          </a:prstGeom>
          <a:ln w="9360">
            <a:noFill/>
          </a:ln>
        </p:spPr>
      </p:pic>
      <p:sp>
        <p:nvSpPr>
          <p:cNvPr id="141" name="CustomShape 2"/>
          <p:cNvSpPr/>
          <p:nvPr/>
        </p:nvSpPr>
        <p:spPr>
          <a:xfrm>
            <a:off x="251640" y="4797000"/>
            <a:ext cx="3599280" cy="67500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Рис.3 - Защитная нить на просвет и в УФ-лучах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00132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tx1"/>
                </a:solidFill>
              </a:rPr>
              <a:t>Защитная полоса (нить) 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285860"/>
            <a:ext cx="8229600" cy="503874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4000" dirty="0" smtClean="0"/>
              <a:t>В купюру вводят металлизированную пластиковую ныряющую полосу, образующую с обратной стороны купюры пунктирную линию.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0" y="0"/>
            <a:ext cx="4210920" cy="378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32000" lvl="1" indent="-216000" algn="just">
              <a:lnSpc>
                <a:spcPct val="100000"/>
              </a:lnSpc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400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Отдельные участки защитной нити выходят на поверхность бумаги с оборотной стороны и выглядят в виде блестящих прямоугольников, образующих пунктирную линию из 5 участков. На просвет защитная нить имеет вид сплошной, темной полоски с ровными краями</a:t>
            </a:r>
            <a:endParaRPr/>
          </a:p>
        </p:txBody>
      </p:sp>
      <p:sp>
        <p:nvSpPr>
          <p:cNvPr id="143" name="CustomShape 2"/>
          <p:cNvSpPr/>
          <p:nvPr/>
        </p:nvSpPr>
        <p:spPr>
          <a:xfrm>
            <a:off x="4680000" y="1351080"/>
            <a:ext cx="4248000" cy="2286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ru-RU" sz="1800" b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Calibri"/>
              </a:rPr>
              <a:t>Ее участки, выходящие на поверхность, имеют перламутровый блеск. </a:t>
            </a:r>
            <a:endParaRPr/>
          </a:p>
          <a:p>
            <a:pPr algn="just">
              <a:lnSpc>
                <a:spcPct val="100000"/>
              </a:lnSpc>
            </a:pPr>
            <a:r>
              <a:rPr lang="ru-RU" sz="1800" b="1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Calibri"/>
              </a:rPr>
              <a:t>На просвет нить выглядит ровной темной полоской со светлыми числами. </a:t>
            </a:r>
            <a:endParaRPr/>
          </a:p>
        </p:txBody>
      </p:sp>
      <p:pic>
        <p:nvPicPr>
          <p:cNvPr id="144" name="Рисунок 143"/>
          <p:cNvPicPr/>
          <p:nvPr/>
        </p:nvPicPr>
        <p:blipFill>
          <a:blip r:embed="rId2" cstate="print"/>
          <a:stretch/>
        </p:blipFill>
        <p:spPr>
          <a:xfrm>
            <a:off x="1512000" y="4143960"/>
            <a:ext cx="6225480" cy="2714040"/>
          </a:xfrm>
          <a:prstGeom prst="rect">
            <a:avLst/>
          </a:prstGeom>
          <a:ln>
            <a:noFill/>
          </a:ln>
        </p:spPr>
      </p:pic>
      <p:pic>
        <p:nvPicPr>
          <p:cNvPr id="145" name="Рисунок 144"/>
          <p:cNvPicPr/>
          <p:nvPr/>
        </p:nvPicPr>
        <p:blipFill>
          <a:blip r:embed="rId3" cstate="print"/>
          <a:stretch/>
        </p:blipFill>
        <p:spPr>
          <a:xfrm>
            <a:off x="4210920" y="151560"/>
            <a:ext cx="4789080" cy="745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323640" y="188640"/>
            <a:ext cx="8228520" cy="237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 algn="just">
              <a:lnSpc>
                <a:spcPct val="100000"/>
              </a:lnSpc>
              <a:buFont typeface="Arial"/>
              <a:buChar char="•"/>
            </a:pPr>
            <a:r>
              <a:rPr lang="ru-RU" sz="2800" b="1" strike="noStrike" spc="-1">
                <a:solidFill>
                  <a:srgbClr val="007826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6. Микроперфорация</a:t>
            </a:r>
            <a:r>
              <a:rPr lang="ru-RU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- </a:t>
            </a:r>
            <a:r>
              <a:rPr lang="ru-RU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элемент, состоящий из множества сквозных отверстий в бумажной основе банкноты которые образуют изображение. Его можно увидеть в проходящем свете.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47" name="Picture 2"/>
          <p:cNvPicPr/>
          <p:nvPr/>
        </p:nvPicPr>
        <p:blipFill>
          <a:blip r:embed="rId2" cstate="print"/>
          <a:stretch/>
        </p:blipFill>
        <p:spPr>
          <a:xfrm>
            <a:off x="539640" y="2277000"/>
            <a:ext cx="3023280" cy="3748320"/>
          </a:xfrm>
          <a:prstGeom prst="rect">
            <a:avLst/>
          </a:prstGeom>
          <a:ln>
            <a:noFill/>
          </a:ln>
        </p:spPr>
      </p:pic>
      <p:pic>
        <p:nvPicPr>
          <p:cNvPr id="148" name="Picture 4"/>
          <p:cNvPicPr/>
          <p:nvPr/>
        </p:nvPicPr>
        <p:blipFill>
          <a:blip r:embed="rId3" cstate="print"/>
          <a:srcRect t="16493"/>
          <a:stretch/>
        </p:blipFill>
        <p:spPr>
          <a:xfrm>
            <a:off x="3996000" y="2277000"/>
            <a:ext cx="4967640" cy="338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467640" y="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44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Полиграфическая защита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150" name="CustomShape 2"/>
          <p:cNvSpPr/>
          <p:nvPr/>
        </p:nvSpPr>
        <p:spPr>
          <a:xfrm>
            <a:off x="0" y="90864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 algn="just">
              <a:lnSpc>
                <a:spcPct val="100000"/>
              </a:lnSpc>
              <a:buClr>
                <a:srgbClr val="00B0F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1. Высокая печать</a:t>
            </a:r>
            <a:r>
              <a:rPr lang="ru-RU" sz="2000" b="1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способ печати, при котором элементы печатной формы располагаются выше пробельных. Оттиски высокой печати характеризуются наличием двух основных признаков:</a:t>
            </a:r>
            <a:endParaRPr/>
          </a:p>
          <a:p>
            <a:pPr marL="343080" indent="-342000" algn="just">
              <a:lnSpc>
                <a:spcPct val="100000"/>
              </a:lnSpc>
              <a:buFont typeface="Arial"/>
              <a:buChar char="•"/>
            </a:pP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</a:t>
            </a:r>
            <a:r>
              <a:rPr lang="ru-RU" sz="2000" i="1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контур</a:t>
            </a: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(абрис) на краях </a:t>
            </a:r>
            <a:endParaRPr/>
          </a:p>
          <a:p>
            <a:pPr marL="343080" indent="-342000" algn="just">
              <a:lnSpc>
                <a:spcPct val="100000"/>
              </a:lnSpc>
            </a:pP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печатных знаков</a:t>
            </a:r>
            <a:endParaRPr/>
          </a:p>
          <a:p>
            <a:pPr marL="343080" indent="-342000" algn="just">
              <a:lnSpc>
                <a:spcPct val="100000"/>
              </a:lnSpc>
              <a:buFont typeface="Arial"/>
              <a:buChar char="•"/>
            </a:pP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</a:t>
            </a:r>
            <a:r>
              <a:rPr lang="ru-RU" sz="2000" i="1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деформация подложки </a:t>
            </a: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 </a:t>
            </a:r>
            <a:endParaRPr/>
          </a:p>
          <a:p>
            <a:pPr marL="343080" indent="-342000" algn="just">
              <a:lnSpc>
                <a:spcPct val="100000"/>
              </a:lnSpc>
            </a:pP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местах нанесения печатных знаков.</a:t>
            </a:r>
            <a:endParaRPr/>
          </a:p>
          <a:p>
            <a:pPr marL="343080" indent="-342000" algn="just">
              <a:lnSpc>
                <a:spcPct val="100000"/>
              </a:lnSpc>
            </a:pPr>
            <a:r>
              <a:rPr lang="ru-RU" sz="20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</a:t>
            </a:r>
            <a:r>
              <a:rPr lang="ru-RU" sz="2000" i="1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Высоким способом печати </a:t>
            </a:r>
            <a:endParaRPr/>
          </a:p>
          <a:p>
            <a:pPr marL="343080" indent="-342000" algn="just">
              <a:lnSpc>
                <a:spcPct val="100000"/>
              </a:lnSpc>
            </a:pPr>
            <a:r>
              <a:rPr lang="ru-RU" sz="20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</a:t>
            </a:r>
            <a:r>
              <a:rPr lang="ru-RU" sz="2000" i="1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наносятся серийные номера.</a:t>
            </a:r>
            <a:endParaRPr/>
          </a:p>
          <a:p>
            <a:pPr marL="343080" indent="-342000" algn="just">
              <a:lnSpc>
                <a:spcPct val="100000"/>
              </a:lnSpc>
            </a:pPr>
            <a:endParaRPr/>
          </a:p>
          <a:p>
            <a:pPr marL="343080" indent="-342000" algn="just">
              <a:buClr>
                <a:srgbClr val="00B0F0"/>
              </a:buClr>
              <a:buFont typeface="Arial"/>
              <a:buChar char="•"/>
            </a:pPr>
            <a:r>
              <a:rPr lang="ru-RU" sz="2000" b="1" spc="-1">
                <a:solidFill>
                  <a:srgbClr val="0000FF"/>
                </a:solidFill>
                <a:latin typeface="Times New Roman"/>
                <a:ea typeface="DejaVu Sans"/>
              </a:rPr>
              <a:t>2. Плоская печать</a:t>
            </a:r>
            <a:r>
              <a:rPr lang="ru-RU" sz="2000" b="1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способ печати, при котором элементы печатной формы располагаются выше пробельных. Этот способ обычно используют для печати фоновых сеток, микроузоров. </a:t>
            </a:r>
            <a:endParaRPr/>
          </a:p>
        </p:txBody>
      </p:sp>
      <p:pic>
        <p:nvPicPr>
          <p:cNvPr id="151" name="Picture 2"/>
          <p:cNvPicPr/>
          <p:nvPr/>
        </p:nvPicPr>
        <p:blipFill>
          <a:blip r:embed="rId2" cstate="print"/>
          <a:stretch/>
        </p:blipFill>
        <p:spPr>
          <a:xfrm>
            <a:off x="4381920" y="5113080"/>
            <a:ext cx="3682080" cy="1294920"/>
          </a:xfrm>
          <a:prstGeom prst="rect">
            <a:avLst/>
          </a:prstGeom>
          <a:ln>
            <a:noFill/>
          </a:ln>
        </p:spPr>
      </p:pic>
      <p:pic>
        <p:nvPicPr>
          <p:cNvPr id="152" name="Picture 4"/>
          <p:cNvPicPr/>
          <p:nvPr/>
        </p:nvPicPr>
        <p:blipFill>
          <a:blip r:embed="rId3" cstate="print"/>
          <a:srcRect l="2361" t="7872" r="6683" b="24402"/>
          <a:stretch/>
        </p:blipFill>
        <p:spPr>
          <a:xfrm>
            <a:off x="4536000" y="1922040"/>
            <a:ext cx="4391280" cy="1965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251640" y="11664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 algn="just">
              <a:lnSpc>
                <a:spcPct val="100000"/>
              </a:lnSpc>
              <a:buClr>
                <a:srgbClr val="00B0F0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5. Микротекст -</a:t>
            </a:r>
            <a:r>
              <a:rPr lang="ru-RU" sz="2800" b="1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шрифт с высотой знаков 0,25 мм и менее. Разрешающая способность глубокой и офсетной печатей позволяет применять микротекст с высотой шрифта 0,2 мм</a:t>
            </a:r>
            <a:endParaRPr/>
          </a:p>
        </p:txBody>
      </p:sp>
      <p:pic>
        <p:nvPicPr>
          <p:cNvPr id="160" name="Picture 2"/>
          <p:cNvPicPr/>
          <p:nvPr/>
        </p:nvPicPr>
        <p:blipFill>
          <a:blip r:embed="rId2" cstate="print"/>
          <a:stretch/>
        </p:blipFill>
        <p:spPr>
          <a:xfrm>
            <a:off x="323640" y="2061000"/>
            <a:ext cx="3408840" cy="1655280"/>
          </a:xfrm>
          <a:prstGeom prst="rect">
            <a:avLst/>
          </a:prstGeom>
          <a:ln>
            <a:noFill/>
          </a:ln>
        </p:spPr>
      </p:pic>
      <p:sp>
        <p:nvSpPr>
          <p:cNvPr id="161" name="CustomShape 2"/>
          <p:cNvSpPr/>
          <p:nvPr/>
        </p:nvSpPr>
        <p:spPr>
          <a:xfrm>
            <a:off x="467640" y="4005000"/>
            <a:ext cx="2591280" cy="790920"/>
          </a:xfrm>
          <a:prstGeom prst="rect">
            <a:avLst/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Микротекст на банкноте 1000 рублей</a:t>
            </a:r>
            <a:endParaRPr/>
          </a:p>
        </p:txBody>
      </p:sp>
      <p:pic>
        <p:nvPicPr>
          <p:cNvPr id="162" name="Picture 4"/>
          <p:cNvPicPr/>
          <p:nvPr/>
        </p:nvPicPr>
        <p:blipFill>
          <a:blip r:embed="rId3" cstate="print"/>
          <a:srcRect l="7161" t="21497" r="6906" b="22613"/>
          <a:stretch/>
        </p:blipFill>
        <p:spPr>
          <a:xfrm>
            <a:off x="3852000" y="2205000"/>
            <a:ext cx="4967640" cy="2231280"/>
          </a:xfrm>
          <a:prstGeom prst="rect">
            <a:avLst/>
          </a:prstGeom>
          <a:ln>
            <a:noFill/>
          </a:ln>
        </p:spPr>
      </p:pic>
      <p:sp>
        <p:nvSpPr>
          <p:cNvPr id="163" name="CustomShape 3"/>
          <p:cNvSpPr/>
          <p:nvPr/>
        </p:nvSpPr>
        <p:spPr>
          <a:xfrm>
            <a:off x="3420000" y="4941000"/>
            <a:ext cx="4823280" cy="1727280"/>
          </a:xfrm>
          <a:prstGeom prst="rect">
            <a:avLst/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Микротекст на банкноте 100 рублей.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 верхней части банкнот находится позитивный микротекст, сформированный повторяющимся числом 100. В нижней части банкнот расположен негативный микротекст в виде темных полос со светлым повторяющимся текстом “ЦБР100”</a:t>
            </a:r>
            <a:endParaRPr/>
          </a:p>
        </p:txBody>
      </p:sp>
      <p:sp>
        <p:nvSpPr>
          <p:cNvPr id="164" name="CustomShape 4"/>
          <p:cNvSpPr/>
          <p:nvPr/>
        </p:nvSpPr>
        <p:spPr>
          <a:xfrm flipV="1">
            <a:off x="6012000" y="4003560"/>
            <a:ext cx="358920" cy="934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0" y="188640"/>
            <a:ext cx="8840160" cy="66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 algn="just">
              <a:lnSpc>
                <a:spcPct val="100000"/>
              </a:lnSpc>
              <a:buClr>
                <a:srgbClr val="00B0F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6. Кипп-эффект -</a:t>
            </a:r>
            <a:r>
              <a:rPr lang="ru-RU" sz="2000" b="1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скрытое изображение, наносимое на банкноту способом глубокой печати в виде параллельных отрезков, близко расположенных друг к другу. При изменении угла освещения происходит оптический эффект, в результате которого проявляется рисунок.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 marL="343080" indent="-342000">
              <a:lnSpc>
                <a:spcPct val="100000"/>
              </a:lnSpc>
            </a:pPr>
            <a:endParaRPr/>
          </a:p>
          <a:p>
            <a:pPr marL="343080" indent="-342000">
              <a:lnSpc>
                <a:spcPct val="100000"/>
              </a:lnSpc>
            </a:pPr>
            <a:endParaRPr/>
          </a:p>
          <a:p>
            <a:pPr marL="343080" indent="-342000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7. Элемент MVC </a:t>
            </a:r>
            <a:r>
              <a:rPr lang="ru-RU" sz="2000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(</a:t>
            </a:r>
            <a:r>
              <a:rPr lang="ru-RU" sz="2000" i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скрытое муаровое изображение)</a:t>
            </a:r>
            <a:r>
              <a:rPr lang="ru-RU" sz="2000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изображение цветных полос, возникающее на однотонном поле при изменении угла освещения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66" name="Picture 2"/>
          <p:cNvPicPr/>
          <p:nvPr/>
        </p:nvPicPr>
        <p:blipFill>
          <a:blip r:embed="rId2" cstate="print"/>
          <a:stretch/>
        </p:blipFill>
        <p:spPr>
          <a:xfrm>
            <a:off x="395640" y="1484640"/>
            <a:ext cx="3887280" cy="1510920"/>
          </a:xfrm>
          <a:prstGeom prst="rect">
            <a:avLst/>
          </a:prstGeom>
          <a:ln>
            <a:noFill/>
          </a:ln>
        </p:spPr>
      </p:pic>
      <p:sp>
        <p:nvSpPr>
          <p:cNvPr id="167" name="CustomShape 2"/>
          <p:cNvSpPr/>
          <p:nvPr/>
        </p:nvSpPr>
        <p:spPr>
          <a:xfrm>
            <a:off x="1043640" y="2997000"/>
            <a:ext cx="2986920" cy="638280"/>
          </a:xfrm>
          <a:prstGeom prst="rect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Увидеть данный эффект достаточно непросто!</a:t>
            </a:r>
            <a:endParaRPr/>
          </a:p>
        </p:txBody>
      </p:sp>
      <p:pic>
        <p:nvPicPr>
          <p:cNvPr id="168" name="Рисунок 5"/>
          <p:cNvPicPr/>
          <p:nvPr/>
        </p:nvPicPr>
        <p:blipFill>
          <a:blip r:embed="rId3" cstate="print"/>
          <a:srcRect l="34339" t="60616" r="31827" b="7409"/>
          <a:stretch/>
        </p:blipFill>
        <p:spPr>
          <a:xfrm>
            <a:off x="1619640" y="4725000"/>
            <a:ext cx="5111640" cy="1727280"/>
          </a:xfrm>
          <a:prstGeom prst="rect">
            <a:avLst/>
          </a:prstGeom>
          <a:ln w="9360">
            <a:noFill/>
          </a:ln>
        </p:spPr>
      </p:pic>
      <p:sp>
        <p:nvSpPr>
          <p:cNvPr id="169" name="CustomShape 3"/>
          <p:cNvSpPr/>
          <p:nvPr/>
        </p:nvSpPr>
        <p:spPr>
          <a:xfrm>
            <a:off x="2267640" y="6498000"/>
            <a:ext cx="4175280" cy="358920"/>
          </a:xfrm>
          <a:prstGeom prst="rect">
            <a:avLst/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Проявление муарового эффекта</a:t>
            </a:r>
            <a:endParaRPr/>
          </a:p>
        </p:txBody>
      </p:sp>
      <p:pic>
        <p:nvPicPr>
          <p:cNvPr id="170" name="Picture 4"/>
          <p:cNvPicPr/>
          <p:nvPr/>
        </p:nvPicPr>
        <p:blipFill>
          <a:blip r:embed="rId4" cstate="print"/>
          <a:stretch/>
        </p:blipFill>
        <p:spPr>
          <a:xfrm>
            <a:off x="4932000" y="1556640"/>
            <a:ext cx="3706920" cy="1510920"/>
          </a:xfrm>
          <a:prstGeom prst="rect">
            <a:avLst/>
          </a:prstGeom>
          <a:ln>
            <a:noFill/>
          </a:ln>
        </p:spPr>
      </p:pic>
      <p:sp>
        <p:nvSpPr>
          <p:cNvPr id="171" name="CustomShape 4"/>
          <p:cNvSpPr/>
          <p:nvPr/>
        </p:nvSpPr>
        <p:spPr>
          <a:xfrm>
            <a:off x="6516360" y="3213000"/>
            <a:ext cx="1943280" cy="2869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Кипп-эффект</a:t>
            </a:r>
            <a:endParaRPr/>
          </a:p>
        </p:txBody>
      </p:sp>
      <p:sp>
        <p:nvSpPr>
          <p:cNvPr id="172" name="CustomShape 5"/>
          <p:cNvSpPr/>
          <p:nvPr/>
        </p:nvSpPr>
        <p:spPr>
          <a:xfrm flipV="1">
            <a:off x="6876360" y="2707560"/>
            <a:ext cx="286920" cy="502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44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Физико-химическая защита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174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</a:pPr>
            <a:r>
              <a:rPr lang="ru-RU" sz="32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1. Ультрафиолетовая защита</a:t>
            </a:r>
            <a:r>
              <a:rPr lang="ru-RU" sz="3200" strike="noStrike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обеспечивается введением в состав красок веществ, обладающих свойствами люминесценции. </a:t>
            </a:r>
            <a:endParaRPr/>
          </a:p>
        </p:txBody>
      </p:sp>
      <p:pic>
        <p:nvPicPr>
          <p:cNvPr id="175" name="Рисунок 3"/>
          <p:cNvPicPr/>
          <p:nvPr/>
        </p:nvPicPr>
        <p:blipFill>
          <a:blip r:embed="rId2" cstate="print"/>
          <a:srcRect l="13524" t="5697" r="15305" b="67269"/>
          <a:stretch/>
        </p:blipFill>
        <p:spPr>
          <a:xfrm>
            <a:off x="251640" y="3645000"/>
            <a:ext cx="8640000" cy="1871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107640" y="188640"/>
            <a:ext cx="9035280" cy="452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 algn="just">
              <a:lnSpc>
                <a:spcPct val="100000"/>
              </a:lnSpc>
              <a:buClr>
                <a:srgbClr val="92D05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2. Магнитная защита</a:t>
            </a:r>
            <a:r>
              <a:rPr lang="ru-RU" sz="2400" b="1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обеспечиваются красками, содержащими ферромагнитный пигмент. На российских рублях, например, ферромагнитными свойствами обладает темно-зеленая краска, которой отпечатаны серийные номера в правой верхней части лицевой стороны банкнот.</a:t>
            </a:r>
            <a:endParaRPr/>
          </a:p>
        </p:txBody>
      </p:sp>
      <p:pic>
        <p:nvPicPr>
          <p:cNvPr id="177" name="Picture 2"/>
          <p:cNvPicPr/>
          <p:nvPr/>
        </p:nvPicPr>
        <p:blipFill>
          <a:blip r:embed="rId2" cstate="print"/>
          <a:stretch/>
        </p:blipFill>
        <p:spPr>
          <a:xfrm>
            <a:off x="1331640" y="2493000"/>
            <a:ext cx="5256720" cy="3085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642918"/>
            <a:ext cx="67151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/>
              <a:t>Типы защитных признаков:  </a:t>
            </a:r>
          </a:p>
          <a:p>
            <a:pPr>
              <a:buFont typeface="Wingdings" pitchFamily="2" charset="2"/>
              <a:buChar char="ü"/>
            </a:pPr>
            <a:r>
              <a:rPr lang="ru-RU" sz="4000" dirty="0" smtClean="0"/>
              <a:t>визуально определяемые </a:t>
            </a:r>
          </a:p>
          <a:p>
            <a:pPr>
              <a:buFont typeface="Wingdings" pitchFamily="2" charset="2"/>
              <a:buChar char="ü"/>
            </a:pPr>
            <a:r>
              <a:rPr lang="ru-RU" sz="4000" dirty="0" smtClean="0"/>
              <a:t>определяемые с помощью средств проверки при увеличении и при специальном освещении в детекторах банкнот. </a:t>
            </a:r>
            <a:endParaRPr lang="ru-RU" sz="4000" dirty="0"/>
          </a:p>
        </p:txBody>
      </p:sp>
      <p:pic>
        <p:nvPicPr>
          <p:cNvPr id="2050" name="Picture 2" descr="C:\Users\Никита\Desktop\100R_04_a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5000636"/>
            <a:ext cx="3810000" cy="1647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0" y="0"/>
            <a:ext cx="9144000" cy="28529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 algn="just">
              <a:lnSpc>
                <a:spcPct val="100000"/>
              </a:lnSpc>
              <a:buClr>
                <a:srgbClr val="92D050"/>
              </a:buClr>
              <a:buFont typeface="Arial"/>
              <a:buChar char="•"/>
            </a:pPr>
            <a:r>
              <a:rPr lang="ru-RU" sz="24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3. Инфракрасная защита</a:t>
            </a:r>
            <a:r>
              <a:rPr lang="ru-RU" sz="2400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– </a:t>
            </a:r>
            <a:r>
              <a:rPr lang="ru-RU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один из наиболее надежных и широко распространенных способов защиты банкнот и ценных бумаг от подделки. Нанесение специальной краски с </a:t>
            </a:r>
            <a:r>
              <a:rPr lang="ru-RU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метамерными</a:t>
            </a:r>
            <a:r>
              <a:rPr lang="ru-RU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свойствами является достаточно сложным и дорогостоящим процессом. Сложной операцией является и совмещение части изображения, нанесенного обычной краской, с изображением, нанесенным специальной </a:t>
            </a:r>
            <a:r>
              <a:rPr lang="ru-RU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краской.</a:t>
            </a:r>
            <a:endParaRPr dirty="0"/>
          </a:p>
        </p:txBody>
      </p:sp>
      <p:pic>
        <p:nvPicPr>
          <p:cNvPr id="179" name="Picture 2"/>
          <p:cNvPicPr/>
          <p:nvPr/>
        </p:nvPicPr>
        <p:blipFill>
          <a:blip r:embed="rId3" cstate="print"/>
          <a:srcRect l="10760" t="25715" r="11217" b="12955"/>
          <a:stretch/>
        </p:blipFill>
        <p:spPr>
          <a:xfrm>
            <a:off x="0" y="1844824"/>
            <a:ext cx="9144000" cy="501317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324528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699" name="Прямоугольник 1"/>
          <p:cNvSpPr>
            <a:spLocks noChangeArrowheads="1"/>
          </p:cNvSpPr>
          <p:nvPr/>
        </p:nvSpPr>
        <p:spPr bwMode="auto">
          <a:xfrm>
            <a:off x="323850" y="200025"/>
            <a:ext cx="734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 err="1">
                <a:latin typeface="Tahoma" pitchFamily="34" charset="0"/>
                <a:cs typeface="Times New Roman" pitchFamily="18" charset="0"/>
              </a:rPr>
              <a:t>Антистокс</a:t>
            </a:r>
            <a:r>
              <a:rPr lang="ru-RU" sz="2000" dirty="0">
                <a:latin typeface="Tahoma" pitchFamily="34" charset="0"/>
                <a:cs typeface="Times New Roman" pitchFamily="18" charset="0"/>
              </a:rPr>
              <a:t> сегодня – это 100% гарантия отлова фальшивок</a:t>
            </a:r>
            <a:r>
              <a:rPr lang="ru-RU" sz="2000" dirty="0">
                <a:solidFill>
                  <a:srgbClr val="999999"/>
                </a:solidFill>
                <a:latin typeface="Tahoma" pitchFamily="34" charset="0"/>
                <a:cs typeface="Times New Roman" pitchFamily="18" charset="0"/>
              </a:rPr>
              <a:t>.</a:t>
            </a:r>
            <a:endParaRPr lang="ru-RU" sz="2000" dirty="0"/>
          </a:p>
        </p:txBody>
      </p:sp>
      <p:sp>
        <p:nvSpPr>
          <p:cNvPr id="29700" name="Прямоугольник 2"/>
          <p:cNvSpPr>
            <a:spLocks noChangeArrowheads="1"/>
          </p:cNvSpPr>
          <p:nvPr/>
        </p:nvSpPr>
        <p:spPr bwMode="auto">
          <a:xfrm>
            <a:off x="722313" y="5087938"/>
            <a:ext cx="7129462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Антистоксовый люминофор -</a:t>
            </a:r>
            <a:r>
              <a:rPr lang="ru-RU"/>
              <a:t>Данный защитный признак до сих пор не подделан фальшивомонетчиками и присутствует на всех номиналах и выпусках российских рублей.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847608"/>
          </a:xfrm>
          <a:prstGeom prst="rect">
            <a:avLst/>
          </a:prstGeom>
        </p:spPr>
        <p:txBody>
          <a:bodyPr/>
          <a:lstStyle/>
          <a:p>
            <a:r>
              <a:rPr lang="ru-RU" b="1" dirty="0"/>
              <a:t>Признаки подлинности банкноты достоинством 10 рублей модификации 2004 </a:t>
            </a:r>
            <a:r>
              <a:rPr lang="ru-RU" b="1" dirty="0" smtClean="0"/>
              <a:t>года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92696"/>
            <a:ext cx="9143999" cy="616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2090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78259"/>
            <a:ext cx="9144000" cy="830461"/>
          </a:xfrm>
          <a:prstGeom prst="rect">
            <a:avLst/>
          </a:prstGeom>
        </p:spPr>
        <p:txBody>
          <a:bodyPr/>
          <a:lstStyle/>
          <a:p>
            <a:r>
              <a:rPr lang="ru-RU" b="1" dirty="0"/>
              <a:t>Признаки подлинности банкноты достоинством 50 рублей модификации 2004 года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81050"/>
            <a:ext cx="9143999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6195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/>
          <a:lstStyle/>
          <a:p>
            <a:r>
              <a:rPr lang="ru-RU" b="1" dirty="0"/>
              <a:t>Признаки подлинности купюры достоинством 100 рублей модификации 2004 </a:t>
            </a:r>
            <a:r>
              <a:rPr lang="ru-RU" b="1" dirty="0" smtClean="0"/>
              <a:t>года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3976"/>
            <a:ext cx="91440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9041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0215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3"/>
          <p:cNvSpPr>
            <a:spLocks noChangeArrowheads="1"/>
          </p:cNvSpPr>
          <p:nvPr/>
        </p:nvSpPr>
        <p:spPr bwMode="auto">
          <a:xfrm>
            <a:off x="2916238" y="584200"/>
            <a:ext cx="6227762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	ВОДЯНЫЕ ЗНАКИ:</a:t>
            </a:r>
            <a:r>
              <a:rPr lang="ru-RU">
                <a:latin typeface="Calibri" pitchFamily="34" charset="0"/>
              </a:rPr>
              <a:t> расположены на купонных полях денежных билетов; хорошо видны при рассматривании банкнот на просвет: с одного края повторяют фрагменты рисунка лицевой или оборотной стороны;     с другого - цифровое обозначение номинала банкноты. </a:t>
            </a:r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132138" y="1588"/>
            <a:ext cx="6011862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/>
              <a:t>ЭЛЕМЕНТЫ ЗАЩИТЫ БАНКНОТ     </a:t>
            </a:r>
            <a:r>
              <a:rPr lang="ru-RU" sz="3600" b="1"/>
              <a:t>1997</a:t>
            </a:r>
            <a:endParaRPr lang="ru-RU" b="1"/>
          </a:p>
          <a:p>
            <a:pPr algn="ctr" eaLnBrk="0" hangingPunct="0"/>
            <a:r>
              <a:rPr lang="ru-RU"/>
              <a:t>                                                                               </a:t>
            </a:r>
          </a:p>
          <a:p>
            <a:pPr algn="ctr" eaLnBrk="0" hangingPunct="0"/>
            <a:r>
              <a:rPr lang="ru-RU" sz="1400"/>
              <a:t> </a:t>
            </a:r>
            <a:r>
              <a:rPr lang="ru-RU"/>
              <a:t>       </a:t>
            </a:r>
            <a:r>
              <a:rPr lang="ru-RU" sz="1400"/>
              <a:t> </a:t>
            </a:r>
            <a:r>
              <a:rPr lang="ru-RU"/>
              <a:t>       </a:t>
            </a:r>
            <a:r>
              <a:rPr lang="ru-RU" sz="1400"/>
              <a:t> </a:t>
            </a:r>
            <a:r>
              <a:rPr lang="ru-RU"/>
              <a:t>       </a:t>
            </a:r>
            <a:r>
              <a:rPr lang="ru-RU" sz="1400"/>
              <a:t> </a:t>
            </a:r>
            <a:r>
              <a:rPr lang="ru-RU"/>
              <a:t>       </a:t>
            </a:r>
            <a:r>
              <a:rPr lang="ru-RU" sz="1400"/>
              <a:t> </a:t>
            </a:r>
            <a:r>
              <a:rPr lang="ru-RU"/>
              <a:t>       </a:t>
            </a:r>
            <a:r>
              <a:rPr lang="ru-RU" sz="1400"/>
              <a:t> </a:t>
            </a:r>
            <a:r>
              <a:rPr lang="ru-RU"/>
              <a:t>       </a:t>
            </a:r>
            <a:r>
              <a:rPr lang="ru-RU" sz="1400"/>
              <a:t> </a:t>
            </a:r>
            <a:r>
              <a:rPr lang="ru-RU"/>
              <a:t>       </a:t>
            </a:r>
            <a:r>
              <a:rPr lang="ru-RU" sz="1400"/>
              <a:t> </a:t>
            </a:r>
            <a:r>
              <a:rPr lang="ru-RU"/>
              <a:t>      </a:t>
            </a:r>
          </a:p>
          <a:p>
            <a:pPr algn="ctr" eaLnBrk="0" hangingPunct="0"/>
            <a:endParaRPr lang="ru-RU"/>
          </a:p>
        </p:txBody>
      </p:sp>
      <p:pic>
        <p:nvPicPr>
          <p:cNvPr id="3076" name="Picture 2" descr="Элементы защиты банкно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-100013"/>
            <a:ext cx="3167063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 descr="http://bankmarket.ru/picture/n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1238" y="679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5" descr="http://bankmarket.ru/picture/n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2192338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6" descr="http://bankmarket.ru/picture/n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2924175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http://bankmarket.ru/picture/n4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3992563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http://bankmarket.ru/picture/n5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950" y="4941888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9" descr="http://bankmarket.ru/picture/n6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950" y="59372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Прямоугольник 14"/>
          <p:cNvSpPr>
            <a:spLocks noChangeArrowheads="1"/>
          </p:cNvSpPr>
          <p:nvPr/>
        </p:nvSpPr>
        <p:spPr bwMode="auto">
          <a:xfrm>
            <a:off x="0" y="2133600"/>
            <a:ext cx="88931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        СЕРЕБРИСТАЯ КРАСКА:</a:t>
            </a:r>
            <a:r>
              <a:rPr lang="ru-RU">
                <a:latin typeface="Calibri" pitchFamily="34" charset="0"/>
              </a:rPr>
              <a:t> цифровые обозначения номиналов всех банкнот имеют хорошо заметный серебристый блеск. </a:t>
            </a:r>
          </a:p>
        </p:txBody>
      </p:sp>
      <p:sp>
        <p:nvSpPr>
          <p:cNvPr id="3084" name="Прямоугольник 15"/>
          <p:cNvSpPr>
            <a:spLocks noChangeArrowheads="1"/>
          </p:cNvSpPr>
          <p:nvPr/>
        </p:nvSpPr>
        <p:spPr bwMode="auto">
          <a:xfrm>
            <a:off x="34925" y="2865438"/>
            <a:ext cx="8893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       МЕТКИ ДЛЯ ЛЮДЕЙ С ОСЛАБЛЕННЫМ ЗРЕНИЕМ:</a:t>
            </a:r>
            <a:r>
              <a:rPr lang="ru-RU">
                <a:latin typeface="Calibri" pitchFamily="34" charset="0"/>
              </a:rPr>
              <a:t> 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на левом купонном поле лицевой стороны расположены кружки и полосы, имеющие рельеф. Предназначены для определения номиналов банкнот. </a:t>
            </a:r>
          </a:p>
        </p:txBody>
      </p:sp>
      <p:sp>
        <p:nvSpPr>
          <p:cNvPr id="3085" name="Прямоугольник 16"/>
          <p:cNvSpPr>
            <a:spLocks noChangeArrowheads="1"/>
          </p:cNvSpPr>
          <p:nvPr/>
        </p:nvSpPr>
        <p:spPr bwMode="auto">
          <a:xfrm>
            <a:off x="34925" y="3873500"/>
            <a:ext cx="82454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       КРАСКА С ИЗМЕНЯЮЩИМСЯ ЦВЕТОМ   (только на банкноте в 500 рублей):</a:t>
            </a:r>
            <a:r>
              <a:rPr lang="ru-RU">
                <a:latin typeface="Calibri" pitchFamily="34" charset="0"/>
              </a:rPr>
              <a:t> 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эмблема Банка России при рассматривании банкноты под разными углами меняет свой цвет с желто-зеленого на красно-оранжевый. </a:t>
            </a:r>
          </a:p>
        </p:txBody>
      </p:sp>
      <p:sp>
        <p:nvSpPr>
          <p:cNvPr id="3086" name="Прямоугольник 17"/>
          <p:cNvSpPr>
            <a:spLocks noChangeArrowheads="1"/>
          </p:cNvSpPr>
          <p:nvPr/>
        </p:nvSpPr>
        <p:spPr bwMode="auto">
          <a:xfrm>
            <a:off x="34925" y="4881563"/>
            <a:ext cx="86772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       СКРЫТОЕ ИЗОБРАЖЕНИЕ:</a:t>
            </a:r>
            <a:r>
              <a:rPr lang="ru-RU">
                <a:latin typeface="Calibri" pitchFamily="34" charset="0"/>
              </a:rPr>
              <a:t> 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на узорной ленте банкнот при горизонтальном их расположении на уровне глаз под острым углом падающего света видны буквы "</a:t>
            </a:r>
            <a:r>
              <a:rPr lang="ru-RU" b="1" i="1">
                <a:latin typeface="Calibri" pitchFamily="34" charset="0"/>
              </a:rPr>
              <a:t>PP</a:t>
            </a:r>
            <a:r>
              <a:rPr lang="ru-RU">
                <a:latin typeface="Calibri" pitchFamily="34" charset="0"/>
              </a:rPr>
              <a:t>" </a:t>
            </a:r>
          </a:p>
        </p:txBody>
      </p:sp>
      <p:sp>
        <p:nvSpPr>
          <p:cNvPr id="3087" name="Прямоугольник 18"/>
          <p:cNvSpPr>
            <a:spLocks noChangeArrowheads="1"/>
          </p:cNvSpPr>
          <p:nvPr/>
        </p:nvSpPr>
        <p:spPr bwMode="auto">
          <a:xfrm>
            <a:off x="36513" y="5876925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       РЕЛЬЕФНОЕ ИЗОБРАЖЕНИЕ:</a:t>
            </a:r>
            <a:r>
              <a:rPr lang="ru-RU">
                <a:latin typeface="Calibri" pitchFamily="34" charset="0"/>
              </a:rPr>
              <a:t> 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в верхней части лицевой стороны банкнот текст "</a:t>
            </a:r>
            <a:r>
              <a:rPr lang="ru-RU" b="1">
                <a:latin typeface="Calibri" pitchFamily="34" charset="0"/>
              </a:rPr>
              <a:t>БИЛЕТ БАНКА РОССИИ</a:t>
            </a:r>
            <a:r>
              <a:rPr lang="ru-RU">
                <a:latin typeface="Calibri" pitchFamily="34" charset="0"/>
              </a:rPr>
              <a:t>" имеет рельеф, воспринимаемый на ощупь.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Элементы защиты банкно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-100013"/>
            <a:ext cx="376237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10" descr="http://bankmarket.ru/picture/n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3" y="620713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11" descr="http://bankmarket.ru/picture/n8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713" y="2263775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12" descr="http://bankmarket.ru/picture/n9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789363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Прямоугольник 5"/>
          <p:cNvSpPr>
            <a:spLocks noChangeArrowheads="1"/>
          </p:cNvSpPr>
          <p:nvPr/>
        </p:nvSpPr>
        <p:spPr bwMode="auto">
          <a:xfrm>
            <a:off x="468313" y="549275"/>
            <a:ext cx="45720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МИКРОУЗОР:</a:t>
            </a:r>
            <a:r>
              <a:rPr lang="ru-RU">
                <a:latin typeface="Calibri" pitchFamily="34" charset="0"/>
              </a:rPr>
              <a:t> 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купонные поля оборотной стороны банкнот запечатаны цветными прямоугольниками, состоящими из мелких геометрических фигур. </a:t>
            </a:r>
          </a:p>
        </p:txBody>
      </p:sp>
      <p:sp>
        <p:nvSpPr>
          <p:cNvPr id="4103" name="Прямоугольник 6"/>
          <p:cNvSpPr>
            <a:spLocks noChangeArrowheads="1"/>
          </p:cNvSpPr>
          <p:nvPr/>
        </p:nvSpPr>
        <p:spPr bwMode="auto">
          <a:xfrm>
            <a:off x="468313" y="2205038"/>
            <a:ext cx="6318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ЗАЩИТНАЯ НИТЬ:</a:t>
            </a:r>
            <a:r>
              <a:rPr lang="ru-RU">
                <a:latin typeface="Calibri" pitchFamily="34" charset="0"/>
              </a:rPr>
              <a:t> 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видимая на просвет прозрачная полимерная полоса содержит текст, состоящий из букв "</a:t>
            </a:r>
            <a:r>
              <a:rPr lang="ru-RU" b="1">
                <a:latin typeface="Calibri" pitchFamily="34" charset="0"/>
              </a:rPr>
              <a:t>ЦБР</a:t>
            </a:r>
            <a:r>
              <a:rPr lang="ru-RU">
                <a:latin typeface="Calibri" pitchFamily="34" charset="0"/>
              </a:rPr>
              <a:t>" и числовых номиналов банкнот в прямом и перевернутом изображении. </a:t>
            </a:r>
          </a:p>
        </p:txBody>
      </p:sp>
      <p:sp>
        <p:nvSpPr>
          <p:cNvPr id="4104" name="Прямоугольник 7"/>
          <p:cNvSpPr>
            <a:spLocks noChangeArrowheads="1"/>
          </p:cNvSpPr>
          <p:nvPr/>
        </p:nvSpPr>
        <p:spPr bwMode="auto">
          <a:xfrm>
            <a:off x="468313" y="3716338"/>
            <a:ext cx="73437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 </a:t>
            </a:r>
            <a:r>
              <a:rPr lang="ru-RU" b="1">
                <a:latin typeface="Calibri" pitchFamily="34" charset="0"/>
              </a:rPr>
              <a:t>МИКРОТЕКСТ:</a:t>
            </a:r>
            <a:r>
              <a:rPr lang="ru-RU">
                <a:latin typeface="Calibri" pitchFamily="34" charset="0"/>
              </a:rPr>
              <a:t> 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состоит из букв "</a:t>
            </a:r>
            <a:r>
              <a:rPr lang="ru-RU" b="1">
                <a:latin typeface="Calibri" pitchFamily="34" charset="0"/>
              </a:rPr>
              <a:t>ЦБР</a:t>
            </a:r>
            <a:r>
              <a:rPr lang="ru-RU">
                <a:latin typeface="Calibri" pitchFamily="34" charset="0"/>
              </a:rPr>
              <a:t>" и числовых номиналов банкнот.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20688"/>
          </a:xfrm>
          <a:prstGeom prst="rect">
            <a:avLst/>
          </a:prstGeom>
        </p:spPr>
        <p:txBody>
          <a:bodyPr/>
          <a:lstStyle/>
          <a:p>
            <a:r>
              <a:rPr lang="ru-RU" sz="3200" dirty="0"/>
              <a:t>Признаки подлинности банкноты достоинством 500 рублей модификации 2004 года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6341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икита\Desktop\1000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2555640" y="2781000"/>
            <a:ext cx="4319280" cy="2303280"/>
          </a:xfrm>
          <a:prstGeom prst="rect">
            <a:avLst/>
          </a:prstGeom>
          <a:solidFill>
            <a:srgbClr val="9BBB59"/>
          </a:solidFill>
          <a:ln w="25560">
            <a:solidFill>
              <a:srgbClr val="728A4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 algn="ctr">
              <a:lnSpc>
                <a:spcPct val="100000"/>
              </a:lnSpc>
            </a:pPr>
            <a:r>
              <a:rPr lang="ru-RU" sz="2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Технологическая защита</a:t>
            </a:r>
            <a:endParaRPr/>
          </a:p>
          <a:p>
            <a:pPr marL="343080" indent="-342000" algn="ctr">
              <a:lnSpc>
                <a:spcPct val="100000"/>
              </a:lnSpc>
            </a:pPr>
            <a:r>
              <a:rPr lang="ru-RU" sz="2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(“защита по бумаге”)</a:t>
            </a:r>
            <a:r>
              <a:rPr lang="ru-RU" sz="32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/>
          </a:p>
          <a:p>
            <a:pPr marL="343080" indent="-342000" algn="ctr">
              <a:lnSpc>
                <a:spcPct val="100000"/>
              </a:lnSpc>
            </a:pPr>
            <a:r>
              <a:rPr lang="ru-RU" sz="160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представляет собой комплекс визуально обнаруживаемых признаков, вносимых в отдельные реквизиты банкнот путем использования специальных технологических процессов</a:t>
            </a:r>
            <a:endParaRPr/>
          </a:p>
          <a:p>
            <a:pPr marL="343080" indent="-342000">
              <a:lnSpc>
                <a:spcPct val="100000"/>
              </a:lnSpc>
            </a:pPr>
            <a:endParaRPr/>
          </a:p>
        </p:txBody>
      </p:sp>
      <p:sp>
        <p:nvSpPr>
          <p:cNvPr id="84" name="CustomShape 2"/>
          <p:cNvSpPr/>
          <p:nvPr/>
        </p:nvSpPr>
        <p:spPr>
          <a:xfrm>
            <a:off x="611640" y="1340640"/>
            <a:ext cx="2159280" cy="10789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pc="-1">
                <a:latin typeface="Times New Roman"/>
              </a:rPr>
              <a:t>специальные виды бумажных или полимерных подложек </a:t>
            </a:r>
            <a:endParaRPr/>
          </a:p>
        </p:txBody>
      </p:sp>
      <p:sp>
        <p:nvSpPr>
          <p:cNvPr id="85" name="CustomShape 3"/>
          <p:cNvSpPr/>
          <p:nvPr/>
        </p:nvSpPr>
        <p:spPr>
          <a:xfrm>
            <a:off x="6588360" y="1268640"/>
            <a:ext cx="2159280" cy="11509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водяные знаки или скрытые изображения</a:t>
            </a:r>
            <a:endParaRPr/>
          </a:p>
        </p:txBody>
      </p:sp>
      <p:sp>
        <p:nvSpPr>
          <p:cNvPr id="86" name="CustomShape 4"/>
          <p:cNvSpPr/>
          <p:nvPr/>
        </p:nvSpPr>
        <p:spPr>
          <a:xfrm>
            <a:off x="251640" y="3573000"/>
            <a:ext cx="2159280" cy="8629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1800" b="1" spc="-1">
                <a:solidFill>
                  <a:srgbClr val="FFFF00"/>
                </a:solidFill>
                <a:latin typeface="Times New Roman"/>
                <a:ea typeface="DejaVu Sans"/>
              </a:rPr>
              <a:t>голограммы </a:t>
            </a:r>
            <a:endParaRPr/>
          </a:p>
        </p:txBody>
      </p:sp>
      <p:sp>
        <p:nvSpPr>
          <p:cNvPr id="87" name="CustomShape 5"/>
          <p:cNvSpPr/>
          <p:nvPr/>
        </p:nvSpPr>
        <p:spPr>
          <a:xfrm>
            <a:off x="7020360" y="3429000"/>
            <a:ext cx="2051640" cy="8629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pc="-1">
                <a:latin typeface="Times New Roman"/>
              </a:rPr>
              <a:t>композиционный состав бумаг</a:t>
            </a:r>
            <a:endParaRPr/>
          </a:p>
        </p:txBody>
      </p:sp>
      <p:sp>
        <p:nvSpPr>
          <p:cNvPr id="88" name="CustomShape 6"/>
          <p:cNvSpPr/>
          <p:nvPr/>
        </p:nvSpPr>
        <p:spPr>
          <a:xfrm>
            <a:off x="1691640" y="5589360"/>
            <a:ext cx="2159280" cy="8629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pc="-1">
                <a:latin typeface="Times New Roman"/>
              </a:rPr>
              <a:t>микроперфорация</a:t>
            </a:r>
            <a:endParaRPr/>
          </a:p>
        </p:txBody>
      </p:sp>
      <p:sp>
        <p:nvSpPr>
          <p:cNvPr id="89" name="CustomShape 7"/>
          <p:cNvSpPr/>
          <p:nvPr/>
        </p:nvSpPr>
        <p:spPr>
          <a:xfrm>
            <a:off x="5940000" y="5589360"/>
            <a:ext cx="2159280" cy="8629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1800" b="1" spc="-1">
                <a:solidFill>
                  <a:srgbClr val="FFFF00"/>
                </a:solidFill>
                <a:latin typeface="Times New Roman"/>
                <a:ea typeface="DejaVu Sans"/>
              </a:rPr>
              <a:t>защитные нити</a:t>
            </a:r>
            <a:endParaRPr/>
          </a:p>
        </p:txBody>
      </p:sp>
      <p:sp>
        <p:nvSpPr>
          <p:cNvPr id="90" name="CustomShape 8"/>
          <p:cNvSpPr/>
          <p:nvPr/>
        </p:nvSpPr>
        <p:spPr>
          <a:xfrm>
            <a:off x="1331640" y="4680"/>
            <a:ext cx="6320520" cy="1066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600" b="1" strike="noStrike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Calibri"/>
              </a:rPr>
              <a:t> </a:t>
            </a:r>
            <a:r>
              <a:rPr lang="ru-RU" sz="2600" b="1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Calibri"/>
              </a:rPr>
              <a:t>Основные средства защиты банкнот Банка России</a:t>
            </a:r>
            <a:endParaRPr dirty="0"/>
          </a:p>
        </p:txBody>
      </p:sp>
      <p:sp>
        <p:nvSpPr>
          <p:cNvPr id="91" name="CustomShape 9"/>
          <p:cNvSpPr/>
          <p:nvPr/>
        </p:nvSpPr>
        <p:spPr>
          <a:xfrm>
            <a:off x="2771640" y="5157360"/>
            <a:ext cx="214920" cy="358920"/>
          </a:xfrm>
          <a:prstGeom prst="down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" name="CustomShape 10"/>
          <p:cNvSpPr/>
          <p:nvPr/>
        </p:nvSpPr>
        <p:spPr>
          <a:xfrm>
            <a:off x="6444360" y="5157360"/>
            <a:ext cx="214920" cy="358920"/>
          </a:xfrm>
          <a:prstGeom prst="down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" name="CustomShape 11"/>
          <p:cNvSpPr/>
          <p:nvPr/>
        </p:nvSpPr>
        <p:spPr>
          <a:xfrm>
            <a:off x="6876360" y="3933000"/>
            <a:ext cx="142920" cy="14292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" name="CustomShape 12"/>
          <p:cNvSpPr/>
          <p:nvPr/>
        </p:nvSpPr>
        <p:spPr>
          <a:xfrm>
            <a:off x="2411640" y="4005000"/>
            <a:ext cx="142920" cy="214920"/>
          </a:xfrm>
          <a:prstGeom prst="lef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" name="CustomShape 13"/>
          <p:cNvSpPr/>
          <p:nvPr/>
        </p:nvSpPr>
        <p:spPr>
          <a:xfrm>
            <a:off x="2555640" y="2493000"/>
            <a:ext cx="142920" cy="286920"/>
          </a:xfrm>
          <a:prstGeom prst="up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6" name="CustomShape 14"/>
          <p:cNvSpPr/>
          <p:nvPr/>
        </p:nvSpPr>
        <p:spPr>
          <a:xfrm>
            <a:off x="6588360" y="2493000"/>
            <a:ext cx="142920" cy="286920"/>
          </a:xfrm>
          <a:prstGeom prst="up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8343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 descr="http://e-lux.ru/img/new_kupura_5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0"/>
            <a:ext cx="8135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 descr="http://e-lux.ru/img/1_niti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-242888"/>
            <a:ext cx="8064500" cy="724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323850" y="765175"/>
            <a:ext cx="576263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 descr="http://e-lux.ru/img/2_5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-315913"/>
            <a:ext cx="7921625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250825" y="333375"/>
            <a:ext cx="792163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>
                <a:latin typeface="Calibri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 descr="http://e-lux.ru/img/3_5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-360363"/>
            <a:ext cx="6769100" cy="731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395288" y="620713"/>
            <a:ext cx="10080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>
                <a:latin typeface="Calibri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e-lux.ru/img/4_5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-152400"/>
            <a:ext cx="7224713" cy="703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250825" y="476250"/>
            <a:ext cx="10810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>
                <a:latin typeface="Calibri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e-lux.ru/img/5_5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6225"/>
            <a:ext cx="7872413" cy="713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395288" y="692150"/>
            <a:ext cx="9366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>
                <a:latin typeface="Calibri" pitchFamily="34" charset="0"/>
              </a:rPr>
              <a:t>5</a:t>
            </a:r>
          </a:p>
        </p:txBody>
      </p:sp>
      <p:sp>
        <p:nvSpPr>
          <p:cNvPr id="11268" name="Прямоугольник 3"/>
          <p:cNvSpPr>
            <a:spLocks noChangeArrowheads="1"/>
          </p:cNvSpPr>
          <p:nvPr/>
        </p:nvSpPr>
        <p:spPr bwMode="auto">
          <a:xfrm>
            <a:off x="2916238" y="6300788"/>
            <a:ext cx="4502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силуэтов тигров, медведей, рыб, деревьев.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e-lux.ru/img/6_5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-212725"/>
            <a:ext cx="7559675" cy="707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250825" y="476250"/>
            <a:ext cx="9366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>
                <a:latin typeface="Calibri" pitchFamily="34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e-lux.ru/img/7_5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188913"/>
            <a:ext cx="9304338" cy="662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468313" y="404813"/>
            <a:ext cx="50323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>
                <a:latin typeface="Calibri" pitchFamily="34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e-lux.ru/img/8_5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-387350"/>
            <a:ext cx="8988425" cy="74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250825" y="260350"/>
            <a:ext cx="6492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>
                <a:latin typeface="Calibri" pitchFamily="34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2267640" y="1845000"/>
            <a:ext cx="4679280" cy="2447280"/>
          </a:xfrm>
          <a:prstGeom prst="rect">
            <a:avLst/>
          </a:prstGeom>
          <a:solidFill>
            <a:srgbClr val="9BBB59"/>
          </a:solidFill>
          <a:ln w="25560">
            <a:solidFill>
              <a:srgbClr val="728A4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      </a:t>
            </a:r>
            <a:r>
              <a:rPr lang="ru-RU" sz="22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Полиграфическая защита(“защита по печати”)</a:t>
            </a:r>
            <a:r>
              <a:rPr lang="ru-RU" sz="22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400" b="1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выражается в использовании различных способов и приемов полиграфической печати, комбинация которых в совокупности с другими видами защиты существенно затрудняет подделку и облегчает ее обнаружение. В банкнотах данный вид защиты доминирует по количеству используемых защитных элементов</a:t>
            </a:r>
            <a:endParaRPr/>
          </a:p>
        </p:txBody>
      </p:sp>
      <p:sp>
        <p:nvSpPr>
          <p:cNvPr id="98" name="CustomShape 2"/>
          <p:cNvSpPr/>
          <p:nvPr/>
        </p:nvSpPr>
        <p:spPr>
          <a:xfrm>
            <a:off x="1656720" y="360000"/>
            <a:ext cx="1871280" cy="9349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способы печати</a:t>
            </a:r>
            <a:r>
              <a:rPr lang="ru-RU" sz="18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/>
          </a:p>
        </p:txBody>
      </p:sp>
      <p:sp>
        <p:nvSpPr>
          <p:cNvPr id="99" name="CustomShape 3"/>
          <p:cNvSpPr/>
          <p:nvPr/>
        </p:nvSpPr>
        <p:spPr>
          <a:xfrm>
            <a:off x="5220000" y="332640"/>
            <a:ext cx="1871280" cy="9349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pc="-1">
                <a:latin typeface="Times New Roman"/>
              </a:rPr>
              <a:t>комплект графических элементов </a:t>
            </a:r>
            <a:endParaRPr/>
          </a:p>
        </p:txBody>
      </p:sp>
      <p:sp>
        <p:nvSpPr>
          <p:cNvPr id="100" name="CustomShape 4"/>
          <p:cNvSpPr/>
          <p:nvPr/>
        </p:nvSpPr>
        <p:spPr>
          <a:xfrm>
            <a:off x="7128000" y="2277000"/>
            <a:ext cx="1871280" cy="9349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pc="-1">
                <a:latin typeface="Times New Roman"/>
              </a:rPr>
              <a:t>фоновые сетки</a:t>
            </a:r>
            <a:endParaRPr/>
          </a:p>
        </p:txBody>
      </p:sp>
      <p:sp>
        <p:nvSpPr>
          <p:cNvPr id="101" name="CustomShape 5"/>
          <p:cNvSpPr/>
          <p:nvPr/>
        </p:nvSpPr>
        <p:spPr>
          <a:xfrm>
            <a:off x="6156000" y="4869000"/>
            <a:ext cx="1871280" cy="9349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pc="-1">
                <a:latin typeface="Times New Roman"/>
              </a:rPr>
              <a:t>микропечать и графические "ловушки"</a:t>
            </a:r>
            <a:endParaRPr/>
          </a:p>
        </p:txBody>
      </p:sp>
      <p:sp>
        <p:nvSpPr>
          <p:cNvPr id="102" name="CustomShape 6"/>
          <p:cNvSpPr/>
          <p:nvPr/>
        </p:nvSpPr>
        <p:spPr>
          <a:xfrm>
            <a:off x="1619640" y="4869000"/>
            <a:ext cx="1871280" cy="9349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pc="-1">
                <a:latin typeface="Times New Roman"/>
              </a:rPr>
              <a:t>совмещенные изображения</a:t>
            </a:r>
            <a:endParaRPr/>
          </a:p>
        </p:txBody>
      </p:sp>
      <p:sp>
        <p:nvSpPr>
          <p:cNvPr id="103" name="CustomShape 7"/>
          <p:cNvSpPr/>
          <p:nvPr/>
        </p:nvSpPr>
        <p:spPr>
          <a:xfrm>
            <a:off x="144000" y="2565000"/>
            <a:ext cx="1727280" cy="9349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pc="-1">
                <a:latin typeface="Times New Roman"/>
              </a:rPr>
              <a:t>оптические эффекты</a:t>
            </a:r>
            <a:endParaRPr/>
          </a:p>
        </p:txBody>
      </p:sp>
      <p:sp>
        <p:nvSpPr>
          <p:cNvPr id="104" name="CustomShape 8"/>
          <p:cNvSpPr/>
          <p:nvPr/>
        </p:nvSpPr>
        <p:spPr>
          <a:xfrm>
            <a:off x="1907640" y="2997000"/>
            <a:ext cx="358920" cy="142920"/>
          </a:xfrm>
          <a:prstGeom prst="lef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" name="CustomShape 9"/>
          <p:cNvSpPr/>
          <p:nvPr/>
        </p:nvSpPr>
        <p:spPr>
          <a:xfrm>
            <a:off x="6948360" y="2925000"/>
            <a:ext cx="286920" cy="14292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" name="CustomShape 10"/>
          <p:cNvSpPr/>
          <p:nvPr/>
        </p:nvSpPr>
        <p:spPr>
          <a:xfrm>
            <a:off x="2699640" y="1340640"/>
            <a:ext cx="214920" cy="502920"/>
          </a:xfrm>
          <a:prstGeom prst="up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7" name="CustomShape 11"/>
          <p:cNvSpPr/>
          <p:nvPr/>
        </p:nvSpPr>
        <p:spPr>
          <a:xfrm>
            <a:off x="6084000" y="1340640"/>
            <a:ext cx="214920" cy="502920"/>
          </a:xfrm>
          <a:prstGeom prst="up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" name="CustomShape 12"/>
          <p:cNvSpPr/>
          <p:nvPr/>
        </p:nvSpPr>
        <p:spPr>
          <a:xfrm>
            <a:off x="2627640" y="4365000"/>
            <a:ext cx="142920" cy="430920"/>
          </a:xfrm>
          <a:prstGeom prst="down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" name="CustomShape 13"/>
          <p:cNvSpPr/>
          <p:nvPr/>
        </p:nvSpPr>
        <p:spPr>
          <a:xfrm>
            <a:off x="6228360" y="4365000"/>
            <a:ext cx="214920" cy="430920"/>
          </a:xfrm>
          <a:prstGeom prst="down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e-lux.ru/img/9_5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7738" y="-100013"/>
            <a:ext cx="6503987" cy="704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468313" y="765175"/>
            <a:ext cx="935037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>
                <a:latin typeface="Calibri" pitchFamily="3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e-lux.ru/img/10_5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8425"/>
            <a:ext cx="8891588" cy="695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144463" y="-26988"/>
            <a:ext cx="147478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>
                <a:latin typeface="Calibri" pitchFamily="34" charset="0"/>
              </a:rPr>
              <a:t>10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4957763"/>
          <a:ext cx="8640762" cy="1135360"/>
        </p:xfrm>
        <a:graphic>
          <a:graphicData uri="http://schemas.openxmlformats.org/drawingml/2006/table">
            <a:tbl>
              <a:tblPr/>
              <a:tblGrid>
                <a:gridCol w="8136718"/>
                <a:gridCol w="504044"/>
              </a:tblGrid>
              <a:tr h="1135062">
                <a:tc>
                  <a:txBody>
                    <a:bodyPr/>
                    <a:lstStyle/>
                    <a:p>
                      <a:pPr algn="l"/>
                      <a:r>
                        <a:rPr lang="ru-RU" sz="2400" b="1" i="1" u="sng" dirty="0" smtClean="0">
                          <a:solidFill>
                            <a:schemeClr val="tx1"/>
                          </a:solidFill>
                          <a:hlinkClick r:id="rId3"/>
                        </a:rPr>
                        <a:t>микротекст </a:t>
                      </a:r>
                      <a:r>
                        <a:rPr lang="ru-RU" sz="2400" b="1" i="1" u="sng" dirty="0">
                          <a:solidFill>
                            <a:schemeClr val="tx1"/>
                          </a:solidFill>
                          <a:hlinkClick r:id="rId3"/>
                        </a:rPr>
                        <a:t>в виде фоновой сетки лицевой стороны (число 5000 </a:t>
                      </a:r>
                      <a:r>
                        <a:rPr lang="ru-RU" sz="2400" b="1" i="1" u="sng" dirty="0" smtClean="0">
                          <a:solidFill>
                            <a:schemeClr val="tx1"/>
                          </a:solidFill>
                          <a:hlinkClick r:id="rId3"/>
                        </a:rPr>
                        <a:t>)</a:t>
                      </a:r>
                      <a:r>
                        <a:rPr lang="ru-RU" sz="2400" b="1" i="1" u="sng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ru-RU" sz="2400" dirty="0">
                          <a:solidFill>
                            <a:schemeClr val="tx1"/>
                          </a:solidFill>
                        </a:rPr>
                      </a:b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19050" marR="19050" marT="19040" marB="190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19050" marR="19050" marT="19040" marB="190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6391" name="Rectangle 3">
            <a:hlinkClick r:id="rId4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e-lux.ru/img/10_5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0"/>
            <a:ext cx="8518525" cy="666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179388" y="476250"/>
            <a:ext cx="143986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>
                <a:latin typeface="Calibri" pitchFamily="34" charset="0"/>
              </a:rPr>
              <a:t>11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6375" y="4748213"/>
          <a:ext cx="8137525" cy="769937"/>
        </p:xfrm>
        <a:graphic>
          <a:graphicData uri="http://schemas.openxmlformats.org/drawingml/2006/table">
            <a:tbl>
              <a:tblPr/>
              <a:tblGrid>
                <a:gridCol w="8009812"/>
                <a:gridCol w="127713"/>
              </a:tblGrid>
              <a:tr h="769937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микротекст на границе декоративной ленты (повторяющееся число 5000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9051" marR="19051" marT="19058" marB="1905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19051" marR="19051" marT="19058" marB="1905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7415" name="Rectangle 3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e-lux.ru/img/12_5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-338138"/>
            <a:ext cx="7620000" cy="729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755650" y="404813"/>
            <a:ext cx="15128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>
                <a:latin typeface="Calibri" pitchFamily="34" charset="0"/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e-lux.ru/img/13_5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-357188"/>
            <a:ext cx="8496300" cy="731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0" y="404813"/>
            <a:ext cx="16922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>
                <a:latin typeface="Calibri" pitchFamily="34" charset="0"/>
              </a:rPr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e-lux.ru/img/14_5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-304800"/>
            <a:ext cx="8232775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0" y="836613"/>
            <a:ext cx="22685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>
                <a:latin typeface="Calibri" pitchFamily="34" charset="0"/>
              </a:rPr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e-lux.ru/img/15_5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-23813"/>
            <a:ext cx="8999538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0" y="765175"/>
            <a:ext cx="1763713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>
                <a:latin typeface="Calibri" pitchFamily="34" charset="0"/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e-lux.ru/img/16_5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-371475"/>
            <a:ext cx="7872412" cy="740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684213" y="765175"/>
            <a:ext cx="19431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>
                <a:latin typeface="Calibri" pitchFamily="34" charset="0"/>
              </a:rPr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1"/>
          <p:cNvSpPr>
            <a:spLocks noChangeArrowheads="1"/>
          </p:cNvSpPr>
          <p:nvPr/>
        </p:nvSpPr>
        <p:spPr bwMode="auto">
          <a:xfrm>
            <a:off x="684213" y="260350"/>
            <a:ext cx="78486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solidFill>
                  <a:srgbClr val="333333"/>
                </a:solidFill>
              </a:rPr>
              <a:t>Признаков подлинности пятитысячной купюры много, достаточно запомнить основные, которые можно применять без специального оборудования и лупы. </a:t>
            </a:r>
            <a:r>
              <a:rPr lang="ru-RU">
                <a:solidFill>
                  <a:srgbClr val="333333"/>
                </a:solidFill>
                <a:hlinkClick r:id="rId2"/>
              </a:rPr>
              <a:t>Банк России</a:t>
            </a:r>
            <a:r>
              <a:rPr lang="ru-RU">
                <a:solidFill>
                  <a:srgbClr val="333333"/>
                </a:solidFill>
              </a:rPr>
              <a:t> рекомендует проверять подлинность используя не менее трех основных признаков. Вот основные способы проверки подлинности купюр:</a:t>
            </a:r>
          </a:p>
          <a:p>
            <a:pPr algn="just">
              <a:buFont typeface="Arial" charset="0"/>
              <a:buChar char="•"/>
            </a:pPr>
            <a:r>
              <a:rPr lang="ru-RU">
                <a:solidFill>
                  <a:srgbClr val="333333"/>
                </a:solidFill>
              </a:rPr>
              <a:t>На просвет;</a:t>
            </a:r>
          </a:p>
          <a:p>
            <a:pPr algn="just">
              <a:buFont typeface="Arial" charset="0"/>
              <a:buChar char="•"/>
            </a:pPr>
            <a:r>
              <a:rPr lang="ru-RU">
                <a:solidFill>
                  <a:srgbClr val="333333"/>
                </a:solidFill>
              </a:rPr>
              <a:t>На ощупь,</a:t>
            </a:r>
          </a:p>
          <a:p>
            <a:pPr algn="just">
              <a:buFont typeface="Arial" charset="0"/>
              <a:buChar char="•"/>
            </a:pPr>
            <a:r>
              <a:rPr lang="ru-RU">
                <a:solidFill>
                  <a:srgbClr val="333333"/>
                </a:solidFill>
              </a:rPr>
              <a:t>При наклоне (изменении угла зрения).</a:t>
            </a:r>
          </a:p>
          <a:p>
            <a:r>
              <a:rPr lang="ru-RU"/>
              <a:t>Признаки подлинности купюры при рассматривании ее на просвет:</a:t>
            </a:r>
          </a:p>
          <a:p>
            <a:r>
              <a:rPr lang="ru-RU" u="sng"/>
              <a:t>Комбинированный водяной знак</a:t>
            </a:r>
            <a:r>
              <a:rPr lang="ru-RU"/>
              <a:t> – это портрет Н.Н. Муравьёва-Амурского и число 5000 светлого цвета.</a:t>
            </a:r>
          </a:p>
          <a:p>
            <a:r>
              <a:rPr lang="ru-RU" u="sng"/>
              <a:t>Защитная нить</a:t>
            </a:r>
            <a:r>
              <a:rPr lang="ru-RU"/>
              <a:t> шириной 5 мм, выглядит в виде темной полосы.</a:t>
            </a:r>
          </a:p>
          <a:p>
            <a:r>
              <a:rPr lang="ru-RU" u="sng"/>
              <a:t>Микроперфорация</a:t>
            </a:r>
            <a:r>
              <a:rPr lang="ru-RU"/>
              <a:t> – это микроотверстия расположенные ровными рядами и образующие число  5000, неосязаемые на ощупь.</a:t>
            </a:r>
          </a:p>
          <a:p>
            <a:r>
              <a:rPr lang="ru-RU" b="1"/>
              <a:t>На ощупь</a:t>
            </a:r>
          </a:p>
          <a:p>
            <a:r>
              <a:rPr lang="ru-RU"/>
              <a:t>Для людей с плохим зрением текст “Билет Банка России”, текст «ПЯТЬ ТЫСЯЧ РУБЛЕЙ”, цифровое обозначение номинала (5000), а также тонкие штрихи по краям купонных полей банкноты имеют повышенный рельеф, воспринимаемый на ощупь.</a:t>
            </a:r>
          </a:p>
          <a:p>
            <a:pPr algn="just">
              <a:buFont typeface="Arial" charset="0"/>
              <a:buChar char="•"/>
            </a:pPr>
            <a:endParaRPr lang="ru-RU">
              <a:solidFill>
                <a:srgbClr val="333333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40568" y="0"/>
            <a:ext cx="10153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6368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1224000" y="548640"/>
            <a:ext cx="6192000" cy="2259720"/>
          </a:xfrm>
          <a:prstGeom prst="rect">
            <a:avLst/>
          </a:prstGeom>
          <a:solidFill>
            <a:srgbClr val="9BBB59"/>
          </a:solidFill>
          <a:ln w="25560">
            <a:solidFill>
              <a:srgbClr val="728A4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 algn="ctr">
              <a:lnSpc>
                <a:spcPct val="100000"/>
              </a:lnSpc>
              <a:buClr>
                <a:srgbClr val="FFFF00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Физико-химическая защита банкнот  (“защита по краскам”)</a:t>
            </a:r>
            <a:r>
              <a:rPr lang="ru-RU" sz="320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ru-RU" sz="200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основывается на использовании в составах материалов добавок химических веществ, наличие которых определяется специальными методами</a:t>
            </a:r>
            <a:endParaRPr/>
          </a:p>
        </p:txBody>
      </p:sp>
      <p:sp>
        <p:nvSpPr>
          <p:cNvPr id="111" name="CustomShape 2"/>
          <p:cNvSpPr/>
          <p:nvPr/>
        </p:nvSpPr>
        <p:spPr>
          <a:xfrm>
            <a:off x="323640" y="3645000"/>
            <a:ext cx="2591280" cy="9133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Магнитная краска</a:t>
            </a:r>
            <a:endParaRPr/>
          </a:p>
        </p:txBody>
      </p:sp>
      <p:sp>
        <p:nvSpPr>
          <p:cNvPr id="112" name="CustomShape 3"/>
          <p:cNvSpPr/>
          <p:nvPr/>
        </p:nvSpPr>
        <p:spPr>
          <a:xfrm>
            <a:off x="3204000" y="4725000"/>
            <a:ext cx="2591280" cy="9133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1800" b="1" spc="-1">
                <a:solidFill>
                  <a:srgbClr val="FFFF00"/>
                </a:solidFill>
                <a:latin typeface="Times New Roman"/>
                <a:ea typeface="DejaVu Sans"/>
              </a:rPr>
              <a:t>УФ-излучение</a:t>
            </a:r>
            <a:endParaRPr/>
          </a:p>
        </p:txBody>
      </p:sp>
      <p:sp>
        <p:nvSpPr>
          <p:cNvPr id="113" name="CustomShape 4"/>
          <p:cNvSpPr/>
          <p:nvPr/>
        </p:nvSpPr>
        <p:spPr>
          <a:xfrm>
            <a:off x="6084000" y="3645000"/>
            <a:ext cx="2591280" cy="9133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1800" b="1" spc="-1">
                <a:solidFill>
                  <a:srgbClr val="FFFF00"/>
                </a:solidFill>
                <a:latin typeface="Times New Roman"/>
                <a:ea typeface="DejaVu Sans"/>
              </a:rPr>
              <a:t>ИК-излучение</a:t>
            </a:r>
            <a:endParaRPr/>
          </a:p>
        </p:txBody>
      </p:sp>
      <p:sp>
        <p:nvSpPr>
          <p:cNvPr id="114" name="CustomShape 5"/>
          <p:cNvSpPr/>
          <p:nvPr/>
        </p:nvSpPr>
        <p:spPr>
          <a:xfrm>
            <a:off x="1835640" y="2925000"/>
            <a:ext cx="358920" cy="646920"/>
          </a:xfrm>
          <a:prstGeom prst="down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" name="CustomShape 6"/>
          <p:cNvSpPr/>
          <p:nvPr/>
        </p:nvSpPr>
        <p:spPr>
          <a:xfrm>
            <a:off x="6228360" y="2925000"/>
            <a:ext cx="358920" cy="646920"/>
          </a:xfrm>
          <a:prstGeom prst="down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" name="CustomShape 7"/>
          <p:cNvSpPr/>
          <p:nvPr/>
        </p:nvSpPr>
        <p:spPr>
          <a:xfrm>
            <a:off x="4356000" y="2997000"/>
            <a:ext cx="286920" cy="1655280"/>
          </a:xfrm>
          <a:prstGeom prst="down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thumbs.dreamstime.com/z/%D0%B4%D0%B5%D0%BD%D1%8C%D0%B3%D0%B8-%D0%B3%D1%80%D0%B0%D0%BD%D0%B8%D1%86%D0%B8-136496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831"/>
          <a:stretch/>
        </p:blipFill>
        <p:spPr bwMode="auto">
          <a:xfrm>
            <a:off x="0" y="0"/>
            <a:ext cx="915020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4174" y="118117"/>
            <a:ext cx="561683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Фальшивые деньги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0304" y="908720"/>
            <a:ext cx="5626032" cy="19389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Подделка денег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преступление, за которое в любой стране мира сажают в тюрьму.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Мошенники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подделывающие деньги, называются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фальшивомонетчиками. </a:t>
            </a:r>
          </a:p>
        </p:txBody>
      </p:sp>
      <p:pic>
        <p:nvPicPr>
          <p:cNvPr id="21506" name="Picture 2" descr="http://zheleznovodskiy.ru/assets/images_cache/bfc244af6f72cf0305e3f431526fff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570" y="2924944"/>
            <a:ext cx="5392289" cy="3438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269139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thumbs.dreamstime.com/z/%D0%B4%D0%B5%D0%BD%D1%8C%D0%B3%D0%B8-%D0%B3%D1%80%D0%B0%D0%BD%D0%B8%D1%86%D0%B8-136496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831"/>
          <a:stretch/>
        </p:blipFill>
        <p:spPr bwMode="auto">
          <a:xfrm>
            <a:off x="0" y="0"/>
            <a:ext cx="915020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4174" y="118117"/>
            <a:ext cx="561683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Бумажные деньги в Африке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1196752"/>
            <a:ext cx="3240360" cy="415498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 РФ за изготовление в целях сбыта или сбыт поддельных банковских билетов ЦБ РФ (статья 186 УК РФ) предусматривает наказание в виде лишения свободы на срок от 5 до 8 лет.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https://fs01.infourok.ru/images/doc/75/91108/640/img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29886" r="5167" b="23924"/>
          <a:stretch/>
        </p:blipFill>
        <p:spPr bwMode="auto">
          <a:xfrm>
            <a:off x="4355975" y="1578344"/>
            <a:ext cx="4389445" cy="33917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372546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Прямоугольник 4"/>
          <p:cNvSpPr>
            <a:spLocks noChangeArrowheads="1"/>
          </p:cNvSpPr>
          <p:nvPr/>
        </p:nvSpPr>
        <p:spPr bwMode="auto">
          <a:xfrm>
            <a:off x="611560" y="714375"/>
            <a:ext cx="7532315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nstantia" pitchFamily="18" charset="0"/>
              </a:rPr>
              <a:t/>
            </a:r>
            <a:br>
              <a:rPr lang="ru-RU" dirty="0">
                <a:latin typeface="Constantia" pitchFamily="18" charset="0"/>
              </a:rPr>
            </a:br>
            <a:r>
              <a:rPr lang="ru-RU" sz="4000" b="1" dirty="0">
                <a:latin typeface="Constantia" pitchFamily="18" charset="0"/>
              </a:rPr>
              <a:t>Интересные факты о борьбе с фальшивыми деньгами</a:t>
            </a:r>
            <a:endParaRPr lang="ru-RU" sz="4000" dirty="0">
              <a:latin typeface="Constantia" pitchFamily="18" charset="0"/>
            </a:endParaRPr>
          </a:p>
          <a:p>
            <a:pPr algn="ctr"/>
            <a:endParaRPr lang="ru-RU" sz="4000" dirty="0">
              <a:latin typeface="Constantia" pitchFamily="18" charset="0"/>
            </a:endParaRPr>
          </a:p>
        </p:txBody>
      </p:sp>
      <p:pic>
        <p:nvPicPr>
          <p:cNvPr id="34818" name="Picture 2" descr="C:\Users\Никита\Desktop\JqwmpHaVqj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587" y="3284984"/>
            <a:ext cx="6518101" cy="320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pPr algn="ctr"/>
            <a:r>
              <a:rPr lang="ru-RU" sz="4400" b="1" i="1" dirty="0" smtClean="0"/>
              <a:t>Ирак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827584" y="1143000"/>
            <a:ext cx="8229600" cy="52530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4000" dirty="0" smtClean="0"/>
              <a:t>Правительство отказалось от использования защитных нитей и водяных знаков — они были заменены имитацией. Поэтому, если купюра имеет настоящую защитную нить и водяной знак, то она точно фальшивая.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1071563"/>
          </a:xfrm>
        </p:spPr>
        <p:txBody>
          <a:bodyPr/>
          <a:lstStyle/>
          <a:p>
            <a:pPr algn="ctr"/>
            <a:r>
              <a:rPr lang="ru-RU" sz="4000" b="1" i="1" dirty="0" smtClean="0"/>
              <a:t>Канада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827584" y="1357313"/>
            <a:ext cx="7859216" cy="49672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4000" dirty="0" smtClean="0"/>
              <a:t>На купюры наносили особые заклинания колдунов и шаманов. Простые люди остерегались писать их, поскольку боялись, что за это их постигнет кара небесная.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pPr algn="ctr"/>
            <a:r>
              <a:rPr lang="ru-RU" sz="4000" b="1" i="1" dirty="0" smtClean="0"/>
              <a:t>США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755576" y="1285875"/>
            <a:ext cx="7931224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600" dirty="0" smtClean="0"/>
              <a:t>Для защиты купюр от подделок использовали весьма любопытный метод неровного края, заключавшийся в том, что один из краев купюры оставлялся неровным, причем его конфигурация зависела от номера серии. Другой же, парный, край купюры хранился в монетном дворе.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04088"/>
            <a:ext cx="7935416" cy="586818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1"/>
                </a:solidFill>
              </a:rPr>
              <a:t>Известны случаи сотрудничества властей с фальшивомонетчиками. Так, в середине XIX века правительство США выкупило у фальшивомонетчиков целый нелегальный монетный двор вместе со всем оборудованием и материалами. </a:t>
            </a:r>
            <a:br>
              <a:rPr lang="ru-RU" sz="4000" dirty="0" smtClean="0">
                <a:solidFill>
                  <a:schemeClr val="tx1"/>
                </a:solidFill>
              </a:rPr>
            </a:br>
            <a:endParaRPr lang="ru-RU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3448" cy="244827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1"/>
                </a:solidFill>
              </a:rPr>
              <a:t>В 70-х гг. XX века известный в СССР фальшивомонетчик Виктор Иванович Баранов консультировал Гознак по поводу того, как можно усовершенствовать защиту купюр от подделок.</a:t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068960"/>
            <a:ext cx="4860032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3318570"/>
            <a:ext cx="39239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«Король </a:t>
            </a:r>
            <a:r>
              <a:rPr lang="ru-RU" sz="2800" dirty="0" smtClean="0"/>
              <a:t>подделки» (№ 35 от 2 февраля 2007 года) телепередачи «</a:t>
            </a:r>
            <a:r>
              <a:rPr lang="ru-RU" sz="2800" dirty="0" smtClean="0">
                <a:hlinkClick r:id="rId3" tooltip="Следствие вели..."/>
              </a:rPr>
              <a:t>Следствие вели...</a:t>
            </a:r>
            <a:r>
              <a:rPr lang="ru-RU" sz="2800" dirty="0" smtClean="0"/>
              <a:t>». Или телесериал «</a:t>
            </a:r>
            <a:r>
              <a:rPr lang="ru-RU" sz="2800" dirty="0" smtClean="0">
                <a:hlinkClick r:id="rId4" tooltip="Деньги (телесериал) (страница отсутствует)"/>
              </a:rPr>
              <a:t>Деньги</a:t>
            </a:r>
            <a:r>
              <a:rPr lang="ru-RU" sz="2800" dirty="0" smtClean="0"/>
              <a:t>» 15 мая 2016 выпуска.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thumbs.dreamstime.com/z/%D0%B4%D0%B5%D0%BD%D1%8C%D0%B3%D0%B8-%D0%B3%D1%80%D0%B0%D0%BD%D0%B8%D1%86%D0%B8-136496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831"/>
          <a:stretch/>
        </p:blipFill>
        <p:spPr bwMode="auto">
          <a:xfrm>
            <a:off x="0" y="0"/>
            <a:ext cx="915020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86900" y="1196752"/>
            <a:ext cx="561683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 descr="https://vnebraka.ru/wp-content/uploads/2017/03/kakoj-procent-ot-zarplaty-sostavlyayut-alimenty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860" y="2060848"/>
            <a:ext cx="5466877" cy="3662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17279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2"/>
          <p:cNvSpPr/>
          <p:nvPr/>
        </p:nvSpPr>
        <p:spPr>
          <a:xfrm>
            <a:off x="539640" y="260648"/>
            <a:ext cx="8228520" cy="53888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 algn="ctr">
              <a:lnSpc>
                <a:spcPct val="100000"/>
              </a:lnSpc>
            </a:pPr>
            <a:r>
              <a:rPr lang="ru-RU" sz="4000" b="1" i="1" strike="noStrike" spc="-1" dirty="0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Признаки</a:t>
            </a:r>
            <a:r>
              <a:rPr lang="ru-RU" sz="4000" i="1" strike="noStrike" spc="-1" dirty="0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ru-RU" sz="4000" b="1" i="1" strike="noStrike" spc="-1" dirty="0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технологической защиты:</a:t>
            </a:r>
            <a:endParaRPr sz="4000" dirty="0"/>
          </a:p>
        </p:txBody>
      </p:sp>
      <p:sp>
        <p:nvSpPr>
          <p:cNvPr id="119" name="CustomShape 3"/>
          <p:cNvSpPr/>
          <p:nvPr/>
        </p:nvSpPr>
        <p:spPr>
          <a:xfrm>
            <a:off x="179640" y="1989000"/>
            <a:ext cx="4786920" cy="191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1. Композиционный состав бумаги</a:t>
            </a: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на которой печатаются банкноты.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Для нее характерны специфическая жесткость, шершавость, хруст при изгибании и полное отсутствие свечения в ультрафиолетовых лучах. </a:t>
            </a:r>
            <a:endParaRPr/>
          </a:p>
        </p:txBody>
      </p:sp>
      <p:pic>
        <p:nvPicPr>
          <p:cNvPr id="120" name="Picture 2"/>
          <p:cNvPicPr/>
          <p:nvPr/>
        </p:nvPicPr>
        <p:blipFill>
          <a:blip r:embed="rId2" cstate="print"/>
          <a:stretch/>
        </p:blipFill>
        <p:spPr>
          <a:xfrm>
            <a:off x="4919040" y="2304000"/>
            <a:ext cx="4080960" cy="2234520"/>
          </a:xfrm>
          <a:prstGeom prst="rect">
            <a:avLst/>
          </a:prstGeom>
          <a:ln>
            <a:noFill/>
          </a:ln>
        </p:spPr>
      </p:pic>
      <p:pic>
        <p:nvPicPr>
          <p:cNvPr id="121" name="Picture 4"/>
          <p:cNvPicPr/>
          <p:nvPr/>
        </p:nvPicPr>
        <p:blipFill>
          <a:blip r:embed="rId3" cstate="print"/>
          <a:stretch/>
        </p:blipFill>
        <p:spPr>
          <a:xfrm>
            <a:off x="611640" y="4149000"/>
            <a:ext cx="3789360" cy="2504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857256"/>
          </a:xfrm>
        </p:spPr>
        <p:txBody>
          <a:bodyPr>
            <a:normAutofit/>
          </a:bodyPr>
          <a:lstStyle/>
          <a:p>
            <a:r>
              <a:rPr lang="ru-RU" sz="4000" dirty="0" smtClean="0"/>
              <a:t> </a:t>
            </a:r>
            <a:r>
              <a:rPr lang="ru-RU" sz="4000" b="1" i="1" dirty="0" smtClean="0">
                <a:solidFill>
                  <a:schemeClr val="tx1"/>
                </a:solidFill>
              </a:rPr>
              <a:t>Бумажная основа </a:t>
            </a:r>
            <a:endParaRPr lang="ru-RU" sz="4000" b="1" i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214422"/>
            <a:ext cx="8229600" cy="511017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dirty="0" smtClean="0"/>
              <a:t>В настоящее время в России денежные купюры изготавливают из особо прочной бумаги с добавлением волокон хлопка – именно за счет них появляется характерный хруст при сгибании. Бумага для банкнот не тонируется и не отбеливается – поэтому она не светится в ультрафиолете, в отличие от обычной бумаги.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1438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tx1"/>
                </a:solidFill>
              </a:rPr>
              <a:t>Цветные волокна</a:t>
            </a:r>
            <a:endParaRPr lang="ru-RU" sz="4000" b="1" i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000108"/>
            <a:ext cx="8229600" cy="532449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000" dirty="0" smtClean="0"/>
              <a:t>Еще на этапе производства в бумажную массу добавляются красные, серые и зеленые волокна, хаотично расположенные по всей поверхности банкноты, а также специальные защитные волокна, светящиеся в УФ излучении разными цветами.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0" y="0"/>
            <a:ext cx="9142920" cy="659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 algn="just">
              <a:lnSpc>
                <a:spcPct val="100000"/>
              </a:lnSpc>
              <a:buFont typeface="Arial"/>
              <a:buChar char="•"/>
            </a:pPr>
            <a:r>
              <a:rPr lang="ru-RU" sz="2400" b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2. Бумажная подложка</a:t>
            </a:r>
            <a:r>
              <a:rPr lang="ru-RU" sz="2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- тонкий листовой материал, состоящий из растительных волокон, переплетенных и скрепленных между собой силами физико-химического взаимодействия.</a:t>
            </a:r>
            <a:endParaRPr dirty="0"/>
          </a:p>
          <a:p>
            <a:pPr marL="343080" indent="-342000" algn="just">
              <a:lnSpc>
                <a:spcPct val="100000"/>
              </a:lnSpc>
              <a:buFont typeface="Arial"/>
              <a:buChar char="•"/>
            </a:pPr>
            <a:r>
              <a:rPr lang="ru-RU" sz="2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 marL="343080" indent="-342000">
              <a:lnSpc>
                <a:spcPct val="100000"/>
              </a:lnSpc>
            </a:pPr>
            <a:endParaRPr lang="ru-RU" dirty="0" smtClean="0"/>
          </a:p>
          <a:p>
            <a:pPr marL="343080" indent="-342000">
              <a:lnSpc>
                <a:spcPct val="100000"/>
              </a:lnSpc>
            </a:pPr>
            <a:endParaRPr dirty="0"/>
          </a:p>
          <a:p>
            <a:pPr marL="343080" indent="-342000" algn="just">
              <a:buFont typeface="Arial"/>
              <a:buChar char="•"/>
            </a:pPr>
            <a:r>
              <a:rPr lang="ru-RU" sz="2400" b="1" spc="-1" dirty="0">
                <a:solidFill>
                  <a:srgbClr val="006600"/>
                </a:solidFill>
                <a:latin typeface="Times New Roman"/>
                <a:ea typeface="DejaVu Sans"/>
              </a:rPr>
              <a:t>3. Цветные волокна -</a:t>
            </a:r>
            <a:r>
              <a:rPr lang="ru-RU" sz="2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ru-RU" sz="2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видимые волокна различного цветового оттенка, добавленные в подложку при изготовлении банкноты.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123" name="Picture 2"/>
          <p:cNvPicPr/>
          <p:nvPr/>
        </p:nvPicPr>
        <p:blipFill>
          <a:blip r:embed="rId2" cstate="print"/>
          <a:stretch/>
        </p:blipFill>
        <p:spPr>
          <a:xfrm>
            <a:off x="1547664" y="1124744"/>
            <a:ext cx="5687640" cy="1852200"/>
          </a:xfrm>
          <a:prstGeom prst="rect">
            <a:avLst/>
          </a:prstGeom>
          <a:ln>
            <a:noFill/>
          </a:ln>
        </p:spPr>
      </p:pic>
      <p:sp>
        <p:nvSpPr>
          <p:cNvPr id="124" name="CustomShape 2"/>
          <p:cNvSpPr/>
          <p:nvPr/>
        </p:nvSpPr>
        <p:spPr>
          <a:xfrm flipV="1">
            <a:off x="683640" y="1771200"/>
            <a:ext cx="790920" cy="286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pic>
        <p:nvPicPr>
          <p:cNvPr id="125" name="Picture 2"/>
          <p:cNvPicPr/>
          <p:nvPr/>
        </p:nvPicPr>
        <p:blipFill>
          <a:blip r:embed="rId3" cstate="print"/>
          <a:stretch/>
        </p:blipFill>
        <p:spPr>
          <a:xfrm>
            <a:off x="1115640" y="4365000"/>
            <a:ext cx="5687640" cy="2023560"/>
          </a:xfrm>
          <a:prstGeom prst="rect">
            <a:avLst/>
          </a:prstGeom>
          <a:ln>
            <a:noFill/>
          </a:ln>
        </p:spPr>
      </p:pic>
      <p:sp>
        <p:nvSpPr>
          <p:cNvPr id="126" name="CustomShape 3"/>
          <p:cNvSpPr/>
          <p:nvPr/>
        </p:nvSpPr>
        <p:spPr>
          <a:xfrm flipH="1">
            <a:off x="6298920" y="5013000"/>
            <a:ext cx="1078920" cy="502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1317</Words>
  <Application>Microsoft Office PowerPoint</Application>
  <PresentationFormat>Экран (4:3)</PresentationFormat>
  <Paragraphs>164</Paragraphs>
  <Slides>58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58</vt:i4>
      </vt:variant>
    </vt:vector>
  </HeadingPairs>
  <TitlesOfParts>
    <vt:vector size="60" baseType="lpstr"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 Бумажная основа </vt:lpstr>
      <vt:lpstr>Цветные волокна</vt:lpstr>
      <vt:lpstr>Слайд 9</vt:lpstr>
      <vt:lpstr>Слайд 10</vt:lpstr>
      <vt:lpstr>Слайд 11</vt:lpstr>
      <vt:lpstr>Защитная полоса (нить)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Ирак</vt:lpstr>
      <vt:lpstr>Канада</vt:lpstr>
      <vt:lpstr>США</vt:lpstr>
      <vt:lpstr>Известны случаи сотрудничества властей с фальшивомонетчиками. Так, в середине XIX века правительство США выкупило у фальшивомонетчиков целый нелегальный монетный двор вместе со всем оборудованием и материалами.  </vt:lpstr>
      <vt:lpstr>В 70-х гг. XX века известный в СССР фальшивомонетчик Виктор Иванович Баранов консультировал Гознак по поводу того, как можно усовершенствовать защиту купюр от подделок.    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урока: « Основные средства защиты банкнот и монеты Банка России: технологическая защита, полиграфическая защита, физико-химическая защита» </dc:title>
  <dc:creator>User</dc:creator>
  <cp:lastModifiedBy>admin</cp:lastModifiedBy>
  <cp:revision>66</cp:revision>
  <dcterms:created xsi:type="dcterms:W3CDTF">2016-02-12T13:53:53Z</dcterms:created>
  <dcterms:modified xsi:type="dcterms:W3CDTF">2021-11-09T06:01:10Z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19</vt:i4>
  </property>
</Properties>
</file>